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sldIdLst>
    <p:sldId id="256" r:id="rId2"/>
    <p:sldId id="282" r:id="rId3"/>
    <p:sldId id="600" r:id="rId4"/>
    <p:sldId id="601" r:id="rId5"/>
    <p:sldId id="556" r:id="rId6"/>
    <p:sldId id="598" r:id="rId7"/>
    <p:sldId id="593" r:id="rId8"/>
    <p:sldId id="599" r:id="rId9"/>
    <p:sldId id="594" r:id="rId10"/>
    <p:sldId id="560" r:id="rId11"/>
    <p:sldId id="604" r:id="rId12"/>
    <p:sldId id="603" r:id="rId13"/>
    <p:sldId id="605" r:id="rId14"/>
    <p:sldId id="602" r:id="rId15"/>
    <p:sldId id="273" r:id="rId16"/>
    <p:sldId id="274" r:id="rId17"/>
    <p:sldId id="275" r:id="rId18"/>
    <p:sldId id="27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600"/>
            <p14:sldId id="601"/>
            <p14:sldId id="556"/>
            <p14:sldId id="598"/>
            <p14:sldId id="593"/>
            <p14:sldId id="599"/>
            <p14:sldId id="594"/>
            <p14:sldId id="560"/>
            <p14:sldId id="604"/>
            <p14:sldId id="603"/>
            <p14:sldId id="605"/>
            <p14:sldId id="602"/>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6447" autoAdjust="0"/>
  </p:normalViewPr>
  <p:slideViewPr>
    <p:cSldViewPr snapToGrid="0">
      <p:cViewPr varScale="1">
        <p:scale>
          <a:sx n="83" d="100"/>
          <a:sy n="83" d="100"/>
        </p:scale>
        <p:origin x="-96" y="-21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7.wmf"/><Relationship Id="rId1" Type="http://schemas.openxmlformats.org/officeDocument/2006/relationships/image" Target="../media/image18.wmf"/><Relationship Id="rId5" Type="http://schemas.openxmlformats.org/officeDocument/2006/relationships/image" Target="../media/image21.wmf"/><Relationship Id="rId4"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4"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2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2020-10-10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Row-ecehlon form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Row-ecehlon form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Row-ecehlon form</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Row-ecehlon form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Row-ecehlon form</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Row-ecehlon form</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Row-ecehlon form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Row-ecehlon form</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Row-ecehlon form</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Row-ecehlon form</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Row-ecehlon form</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25.wmf"/><Relationship Id="rId3" Type="http://schemas.microsoft.com/office/2007/relationships/media" Target="../media/media10.wav"/><Relationship Id="rId7" Type="http://schemas.openxmlformats.org/officeDocument/2006/relationships/image" Target="../media/image22.wmf"/><Relationship Id="rId12" Type="http://schemas.openxmlformats.org/officeDocument/2006/relationships/oleObject" Target="../embeddings/oleObject15.bin"/><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24.wmf"/><Relationship Id="rId5" Type="http://schemas.openxmlformats.org/officeDocument/2006/relationships/slideLayout" Target="../slideLayouts/slideLayout2.xml"/><Relationship Id="rId10" Type="http://schemas.openxmlformats.org/officeDocument/2006/relationships/oleObject" Target="../embeddings/oleObject14.bin"/><Relationship Id="rId4" Type="http://schemas.openxmlformats.org/officeDocument/2006/relationships/audio" Target="../media/media10.wav"/><Relationship Id="rId9" Type="http://schemas.openxmlformats.org/officeDocument/2006/relationships/image" Target="../media/image23.wmf"/><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29.wmf"/><Relationship Id="rId18" Type="http://schemas.openxmlformats.org/officeDocument/2006/relationships/image" Target="../media/image11.png"/><Relationship Id="rId3" Type="http://schemas.microsoft.com/office/2007/relationships/media" Target="../media/media11.wav"/><Relationship Id="rId7" Type="http://schemas.openxmlformats.org/officeDocument/2006/relationships/image" Target="../media/image26.wmf"/><Relationship Id="rId12" Type="http://schemas.openxmlformats.org/officeDocument/2006/relationships/oleObject" Target="../embeddings/oleObject19.bin"/><Relationship Id="rId17" Type="http://schemas.openxmlformats.org/officeDocument/2006/relationships/image" Target="../media/image31.wmf"/><Relationship Id="rId2" Type="http://schemas.openxmlformats.org/officeDocument/2006/relationships/tags" Target="../tags/tag8.xml"/><Relationship Id="rId16" Type="http://schemas.openxmlformats.org/officeDocument/2006/relationships/oleObject" Target="../embeddings/oleObject21.bin"/><Relationship Id="rId1" Type="http://schemas.openxmlformats.org/officeDocument/2006/relationships/vmlDrawing" Target="../drawings/vmlDrawing6.vml"/><Relationship Id="rId6" Type="http://schemas.openxmlformats.org/officeDocument/2006/relationships/oleObject" Target="../embeddings/oleObject16.bin"/><Relationship Id="rId11" Type="http://schemas.openxmlformats.org/officeDocument/2006/relationships/image" Target="../media/image28.wmf"/><Relationship Id="rId5" Type="http://schemas.openxmlformats.org/officeDocument/2006/relationships/slideLayout" Target="../slideLayouts/slideLayout2.xml"/><Relationship Id="rId15" Type="http://schemas.openxmlformats.org/officeDocument/2006/relationships/image" Target="../media/image30.wmf"/><Relationship Id="rId10" Type="http://schemas.openxmlformats.org/officeDocument/2006/relationships/oleObject" Target="../embeddings/oleObject18.bin"/><Relationship Id="rId4" Type="http://schemas.openxmlformats.org/officeDocument/2006/relationships/audio" Target="../media/media11.wav"/><Relationship Id="rId9" Type="http://schemas.openxmlformats.org/officeDocument/2006/relationships/image" Target="../media/image27.wmf"/><Relationship Id="rId14" Type="http://schemas.openxmlformats.org/officeDocument/2006/relationships/oleObject" Target="../embeddings/oleObject20.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11.png"/><Relationship Id="rId3" Type="http://schemas.microsoft.com/office/2007/relationships/media" Target="../media/media12.wav"/><Relationship Id="rId7" Type="http://schemas.openxmlformats.org/officeDocument/2006/relationships/image" Target="../media/image22.wmf"/><Relationship Id="rId12" Type="http://schemas.openxmlformats.org/officeDocument/2006/relationships/image" Target="../media/image33.wmf"/><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oleObject" Target="../embeddings/oleObject22.bin"/><Relationship Id="rId11" Type="http://schemas.openxmlformats.org/officeDocument/2006/relationships/oleObject" Target="../embeddings/oleObject25.bin"/><Relationship Id="rId5" Type="http://schemas.openxmlformats.org/officeDocument/2006/relationships/slideLayout" Target="../slideLayouts/slideLayout2.xml"/><Relationship Id="rId10" Type="http://schemas.openxmlformats.org/officeDocument/2006/relationships/image" Target="../media/image32.wmf"/><Relationship Id="rId4" Type="http://schemas.openxmlformats.org/officeDocument/2006/relationships/audio" Target="../media/media12.wav"/><Relationship Id="rId9" Type="http://schemas.openxmlformats.org/officeDocument/2006/relationships/oleObject" Target="../embeddings/oleObject24.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oleObject" Target="../embeddings/oleObject29.bin"/><Relationship Id="rId3" Type="http://schemas.microsoft.com/office/2007/relationships/media" Target="../media/media13.wav"/><Relationship Id="rId7" Type="http://schemas.openxmlformats.org/officeDocument/2006/relationships/image" Target="../media/image34.wmf"/><Relationship Id="rId12" Type="http://schemas.openxmlformats.org/officeDocument/2006/relationships/image" Target="../media/image11.png"/><Relationship Id="rId2" Type="http://schemas.openxmlformats.org/officeDocument/2006/relationships/tags" Target="../tags/tag10.xml"/><Relationship Id="rId1" Type="http://schemas.openxmlformats.org/officeDocument/2006/relationships/vmlDrawing" Target="../drawings/vmlDrawing8.vml"/><Relationship Id="rId6" Type="http://schemas.openxmlformats.org/officeDocument/2006/relationships/oleObject" Target="../embeddings/oleObject26.bin"/><Relationship Id="rId11" Type="http://schemas.openxmlformats.org/officeDocument/2006/relationships/image" Target="../media/image36.wmf"/><Relationship Id="rId5" Type="http://schemas.openxmlformats.org/officeDocument/2006/relationships/slideLayout" Target="../slideLayouts/slideLayout2.xml"/><Relationship Id="rId10" Type="http://schemas.openxmlformats.org/officeDocument/2006/relationships/oleObject" Target="../embeddings/oleObject28.bin"/><Relationship Id="rId4" Type="http://schemas.openxmlformats.org/officeDocument/2006/relationships/audio" Target="../media/media13.wav"/><Relationship Id="rId9" Type="http://schemas.openxmlformats.org/officeDocument/2006/relationships/image" Target="../media/image35.wmf"/><Relationship Id="rId14" Type="http://schemas.openxmlformats.org/officeDocument/2006/relationships/image" Target="../media/image37.wmf"/></Relationships>
</file>

<file path=ppt/slides/_rels/slide14.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audio" Target="../media/media14.wav"/><Relationship Id="rId7" Type="http://schemas.openxmlformats.org/officeDocument/2006/relationships/oleObject" Target="../embeddings/oleObject31.bin"/><Relationship Id="rId2" Type="http://schemas.microsoft.com/office/2007/relationships/media" Target="../media/media14.wav"/><Relationship Id="rId1" Type="http://schemas.openxmlformats.org/officeDocument/2006/relationships/vmlDrawing" Target="../drawings/vmlDrawing9.vml"/><Relationship Id="rId6" Type="http://schemas.openxmlformats.org/officeDocument/2006/relationships/image" Target="../media/image38.wmf"/><Relationship Id="rId5" Type="http://schemas.openxmlformats.org/officeDocument/2006/relationships/oleObject" Target="../embeddings/oleObject30.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1.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5.wav"/><Relationship Id="rId7" Type="http://schemas.openxmlformats.org/officeDocument/2006/relationships/image" Target="../media/image13.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5.wav"/><Relationship Id="rId9" Type="http://schemas.openxmlformats.org/officeDocument/2006/relationships/image" Target="../media/image14.wmf"/></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6.wav"/><Relationship Id="rId7" Type="http://schemas.openxmlformats.org/officeDocument/2006/relationships/image" Target="../media/image13.w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slideLayout" Target="../slideLayouts/slideLayout2.xml"/><Relationship Id="rId4" Type="http://schemas.openxmlformats.org/officeDocument/2006/relationships/audio" Target="../media/media6.wav"/></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5.bin"/><Relationship Id="rId3" Type="http://schemas.microsoft.com/office/2007/relationships/media" Target="../media/media7.wav"/><Relationship Id="rId7" Type="http://schemas.openxmlformats.org/officeDocument/2006/relationships/image" Target="../media/image15.wmf"/><Relationship Id="rId12" Type="http://schemas.openxmlformats.org/officeDocument/2006/relationships/image" Target="../media/image9.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17.wmf"/><Relationship Id="rId5" Type="http://schemas.openxmlformats.org/officeDocument/2006/relationships/slideLayout" Target="../slideLayouts/slideLayout2.xml"/><Relationship Id="rId10" Type="http://schemas.openxmlformats.org/officeDocument/2006/relationships/oleObject" Target="../embeddings/oleObject6.bin"/><Relationship Id="rId4" Type="http://schemas.openxmlformats.org/officeDocument/2006/relationships/audio" Target="../media/media7.wav"/><Relationship Id="rId9" Type="http://schemas.openxmlformats.org/officeDocument/2006/relationships/image" Target="../media/image16.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20.wmf"/><Relationship Id="rId3" Type="http://schemas.microsoft.com/office/2007/relationships/media" Target="../media/media8.wav"/><Relationship Id="rId7" Type="http://schemas.openxmlformats.org/officeDocument/2006/relationships/image" Target="../media/image18.wmf"/><Relationship Id="rId12" Type="http://schemas.openxmlformats.org/officeDocument/2006/relationships/oleObject" Target="../embeddings/oleObject10.bin"/><Relationship Id="rId2" Type="http://schemas.openxmlformats.org/officeDocument/2006/relationships/tags" Target="../tags/tag5.xml"/><Relationship Id="rId16" Type="http://schemas.openxmlformats.org/officeDocument/2006/relationships/image" Target="../media/image9.png"/><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19.wmf"/><Relationship Id="rId5" Type="http://schemas.openxmlformats.org/officeDocument/2006/relationships/slideLayout" Target="../slideLayouts/slideLayout2.xml"/><Relationship Id="rId15" Type="http://schemas.openxmlformats.org/officeDocument/2006/relationships/image" Target="../media/image21.wmf"/><Relationship Id="rId10" Type="http://schemas.openxmlformats.org/officeDocument/2006/relationships/oleObject" Target="../embeddings/oleObject9.bin"/><Relationship Id="rId4" Type="http://schemas.openxmlformats.org/officeDocument/2006/relationships/audio" Target="../media/media8.wav"/><Relationship Id="rId9" Type="http://schemas.openxmlformats.org/officeDocument/2006/relationships/image" Target="../media/image17.wmf"/><Relationship Id="rId14" Type="http://schemas.openxmlformats.org/officeDocument/2006/relationships/oleObject" Target="../embeddings/oleObject11.bin"/></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6.4.5 </a:t>
            </a:r>
            <a:r>
              <a:rPr lang="en-CA" dirty="0" smtClean="0"/>
              <a:t>Row-echelon form and rank</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0353"/>
    </mc:Choice>
    <mc:Fallback>
      <p:transition spd="slow" advTm="10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Rank</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Given a matrix </a:t>
            </a:r>
            <a:r>
              <a:rPr lang="en-US" i="1" dirty="0" smtClean="0"/>
              <a:t>A</a:t>
            </a:r>
            <a:r>
              <a:rPr lang="en-US" dirty="0" smtClean="0"/>
              <a:t> and a target vector </a:t>
            </a:r>
            <a:r>
              <a:rPr lang="en-US" b="1" dirty="0" smtClean="0"/>
              <a:t>b</a:t>
            </a:r>
            <a:r>
              <a:rPr lang="en-US" dirty="0" smtClean="0"/>
              <a:t>,</a:t>
            </a:r>
            <a:br>
              <a:rPr lang="en-US" dirty="0" smtClean="0"/>
            </a:br>
            <a:r>
              <a:rPr lang="en-US" dirty="0" smtClean="0"/>
              <a:t>	if the augmented matrix                  is in row-echelon form:</a:t>
            </a:r>
          </a:p>
          <a:p>
            <a:pPr lvl="1"/>
            <a:r>
              <a:rPr lang="en-US" dirty="0" smtClean="0"/>
              <a:t>The </a:t>
            </a:r>
            <a:r>
              <a:rPr lang="en-US" i="1" dirty="0" smtClean="0"/>
              <a:t>rank </a:t>
            </a:r>
            <a:r>
              <a:rPr lang="en-US" dirty="0" smtClean="0"/>
              <a:t>of the augmented matrix is the number of non-zero rows</a:t>
            </a:r>
          </a:p>
          <a:p>
            <a:pPr lvl="1"/>
            <a:r>
              <a:rPr lang="en-US" dirty="0" smtClean="0"/>
              <a:t>The </a:t>
            </a:r>
            <a:r>
              <a:rPr lang="en-US" i="1" dirty="0" smtClean="0"/>
              <a:t>rank</a:t>
            </a:r>
            <a:r>
              <a:rPr lang="en-US" dirty="0"/>
              <a:t> </a:t>
            </a:r>
            <a:r>
              <a:rPr lang="en-US" dirty="0" smtClean="0"/>
              <a:t>of the matrix </a:t>
            </a:r>
            <a:r>
              <a:rPr lang="en-US" i="1" dirty="0" smtClean="0"/>
              <a:t>A</a:t>
            </a:r>
            <a:r>
              <a:rPr lang="en-US" dirty="0" smtClean="0"/>
              <a:t> is the number of non-zero rows ignoring the right-most column</a:t>
            </a:r>
          </a:p>
          <a:p>
            <a:pPr lvl="1"/>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Row-ecehlon form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1088654367"/>
              </p:ext>
            </p:extLst>
          </p:nvPr>
        </p:nvGraphicFramePr>
        <p:xfrm>
          <a:off x="4402138" y="1987233"/>
          <a:ext cx="935037" cy="415925"/>
        </p:xfrm>
        <a:graphic>
          <a:graphicData uri="http://schemas.openxmlformats.org/presentationml/2006/ole">
            <mc:AlternateContent xmlns:mc="http://schemas.openxmlformats.org/markup-compatibility/2006">
              <mc:Choice xmlns:v="urn:schemas-microsoft-com:vml" Requires="v">
                <p:oleObj spid="_x0000_s348175" name="Equation" r:id="rId6" imgW="787320" imgH="380880" progId="Equation.DSMT4">
                  <p:embed/>
                </p:oleObj>
              </mc:Choice>
              <mc:Fallback>
                <p:oleObj name="Equation" r:id="rId6" imgW="787320" imgH="38088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2138" y="1987233"/>
                        <a:ext cx="9350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313096339"/>
              </p:ext>
            </p:extLst>
          </p:nvPr>
        </p:nvGraphicFramePr>
        <p:xfrm>
          <a:off x="891540" y="4037965"/>
          <a:ext cx="4852988" cy="1870075"/>
        </p:xfrm>
        <a:graphic>
          <a:graphicData uri="http://schemas.openxmlformats.org/presentationml/2006/ole">
            <mc:AlternateContent xmlns:mc="http://schemas.openxmlformats.org/markup-compatibility/2006">
              <mc:Choice xmlns:v="urn:schemas-microsoft-com:vml" Requires="v">
                <p:oleObj spid="_x0000_s348176" name="Equation" r:id="rId8" imgW="4495680" imgH="1879560" progId="Equation.DSMT4">
                  <p:embed/>
                </p:oleObj>
              </mc:Choice>
              <mc:Fallback>
                <p:oleObj name="Equation" r:id="rId8" imgW="4495680" imgH="1879560" progId="Equation.DSMT4">
                  <p:embed/>
                  <p:pic>
                    <p:nvPicPr>
                      <p:cNvPr id="0" name="Object 11"/>
                      <p:cNvPicPr>
                        <a:picLocks noChangeAspect="1" noChangeArrowheads="1"/>
                      </p:cNvPicPr>
                      <p:nvPr/>
                    </p:nvPicPr>
                    <p:blipFill>
                      <a:blip r:embed="rId9"/>
                      <a:srcRect/>
                      <a:stretch>
                        <a:fillRect/>
                      </a:stretch>
                    </p:blipFill>
                    <p:spPr bwMode="auto">
                      <a:xfrm>
                        <a:off x="891540" y="4037965"/>
                        <a:ext cx="4852988"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704204367"/>
              </p:ext>
            </p:extLst>
          </p:nvPr>
        </p:nvGraphicFramePr>
        <p:xfrm>
          <a:off x="6534785" y="4250690"/>
          <a:ext cx="1781175" cy="377825"/>
        </p:xfrm>
        <a:graphic>
          <a:graphicData uri="http://schemas.openxmlformats.org/presentationml/2006/ole">
            <mc:AlternateContent xmlns:mc="http://schemas.openxmlformats.org/markup-compatibility/2006">
              <mc:Choice xmlns:v="urn:schemas-microsoft-com:vml" Requires="v">
                <p:oleObj spid="_x0000_s348177" name="Equation" r:id="rId10" imgW="1650960" imgH="380880" progId="Equation.DSMT4">
                  <p:embed/>
                </p:oleObj>
              </mc:Choice>
              <mc:Fallback>
                <p:oleObj name="Equation" r:id="rId10" imgW="1650960" imgH="380880" progId="Equation.DSMT4">
                  <p:embed/>
                  <p:pic>
                    <p:nvPicPr>
                      <p:cNvPr id="0" name=""/>
                      <p:cNvPicPr>
                        <a:picLocks noChangeAspect="1" noChangeArrowheads="1"/>
                      </p:cNvPicPr>
                      <p:nvPr/>
                    </p:nvPicPr>
                    <p:blipFill>
                      <a:blip r:embed="rId11"/>
                      <a:srcRect/>
                      <a:stretch>
                        <a:fillRect/>
                      </a:stretch>
                    </p:blipFill>
                    <p:spPr bwMode="auto">
                      <a:xfrm>
                        <a:off x="6534785" y="4250690"/>
                        <a:ext cx="17811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230675648"/>
              </p:ext>
            </p:extLst>
          </p:nvPr>
        </p:nvGraphicFramePr>
        <p:xfrm>
          <a:off x="6959918" y="4714875"/>
          <a:ext cx="1357312" cy="377825"/>
        </p:xfrm>
        <a:graphic>
          <a:graphicData uri="http://schemas.openxmlformats.org/presentationml/2006/ole">
            <mc:AlternateContent xmlns:mc="http://schemas.openxmlformats.org/markup-compatibility/2006">
              <mc:Choice xmlns:v="urn:schemas-microsoft-com:vml" Requires="v">
                <p:oleObj spid="_x0000_s348178" name="Equation" r:id="rId12" imgW="1257120" imgH="380880" progId="Equation.DSMT4">
                  <p:embed/>
                </p:oleObj>
              </mc:Choice>
              <mc:Fallback>
                <p:oleObj name="Equation" r:id="rId12" imgW="1257120" imgH="380880" progId="Equation.DSMT4">
                  <p:embed/>
                  <p:pic>
                    <p:nvPicPr>
                      <p:cNvPr id="0" name=""/>
                      <p:cNvPicPr>
                        <a:picLocks noChangeAspect="1" noChangeArrowheads="1"/>
                      </p:cNvPicPr>
                      <p:nvPr/>
                    </p:nvPicPr>
                    <p:blipFill>
                      <a:blip r:embed="rId13"/>
                      <a:srcRect/>
                      <a:stretch>
                        <a:fillRect/>
                      </a:stretch>
                    </p:blipFill>
                    <p:spPr bwMode="auto">
                      <a:xfrm>
                        <a:off x="6959918" y="4714875"/>
                        <a:ext cx="13573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15"/>
          <p:cNvSpPr/>
          <p:nvPr/>
        </p:nvSpPr>
        <p:spPr>
          <a:xfrm>
            <a:off x="5246370" y="4011930"/>
            <a:ext cx="342900" cy="1863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8" name="Audio 1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35161134"/>
      </p:ext>
    </p:extLst>
  </p:cSld>
  <p:clrMapOvr>
    <a:masterClrMapping/>
  </p:clrMapOvr>
  <mc:AlternateContent xmlns:mc="http://schemas.openxmlformats.org/markup-compatibility/2006">
    <mc:Choice xmlns:p14="http://schemas.microsoft.com/office/powerpoint/2010/main" Requires="p14">
      <p:transition spd="slow" p14:dur="2000" advTm="51449"/>
    </mc:Choice>
    <mc:Fallback>
      <p:transition spd="slow" advTm="51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8"/>
                </p:tgtEl>
              </p:cMediaNode>
            </p:audio>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Rank</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Examples:</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Row-ecehlon form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3" name="Object 12"/>
          <p:cNvGraphicFramePr>
            <a:graphicFrameLocks noChangeAspect="1"/>
          </p:cNvGraphicFramePr>
          <p:nvPr>
            <p:extLst>
              <p:ext uri="{D42A27DB-BD31-4B8C-83A1-F6EECF244321}">
                <p14:modId xmlns:p14="http://schemas.microsoft.com/office/powerpoint/2010/main" val="975846191"/>
              </p:ext>
            </p:extLst>
          </p:nvPr>
        </p:nvGraphicFramePr>
        <p:xfrm>
          <a:off x="1384300" y="2081213"/>
          <a:ext cx="4581525" cy="2247900"/>
        </p:xfrm>
        <a:graphic>
          <a:graphicData uri="http://schemas.openxmlformats.org/presentationml/2006/ole">
            <mc:AlternateContent xmlns:mc="http://schemas.openxmlformats.org/markup-compatibility/2006">
              <mc:Choice xmlns:v="urn:schemas-microsoft-com:vml" Requires="v">
                <p:oleObj spid="_x0000_s349202" name="Equation" r:id="rId6" imgW="4241520" imgH="2260440" progId="Equation.DSMT4">
                  <p:embed/>
                </p:oleObj>
              </mc:Choice>
              <mc:Fallback>
                <p:oleObj name="Equation" r:id="rId6" imgW="4241520" imgH="2260440" progId="Equation.DSMT4">
                  <p:embed/>
                  <p:pic>
                    <p:nvPicPr>
                      <p:cNvPr id="0" name=""/>
                      <p:cNvPicPr>
                        <a:picLocks noChangeAspect="1" noChangeArrowheads="1"/>
                      </p:cNvPicPr>
                      <p:nvPr/>
                    </p:nvPicPr>
                    <p:blipFill>
                      <a:blip r:embed="rId7"/>
                      <a:srcRect/>
                      <a:stretch>
                        <a:fillRect/>
                      </a:stretch>
                    </p:blipFill>
                    <p:spPr bwMode="auto">
                      <a:xfrm>
                        <a:off x="1384300" y="2081213"/>
                        <a:ext cx="45815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215809890"/>
              </p:ext>
            </p:extLst>
          </p:nvPr>
        </p:nvGraphicFramePr>
        <p:xfrm>
          <a:off x="6553200" y="2365375"/>
          <a:ext cx="1766888" cy="377825"/>
        </p:xfrm>
        <a:graphic>
          <a:graphicData uri="http://schemas.openxmlformats.org/presentationml/2006/ole">
            <mc:AlternateContent xmlns:mc="http://schemas.openxmlformats.org/markup-compatibility/2006">
              <mc:Choice xmlns:v="urn:schemas-microsoft-com:vml" Requires="v">
                <p:oleObj spid="_x0000_s349203" name="Equation" r:id="rId8" imgW="1638000" imgH="380880" progId="Equation.DSMT4">
                  <p:embed/>
                </p:oleObj>
              </mc:Choice>
              <mc:Fallback>
                <p:oleObj name="Equation" r:id="rId8" imgW="1638000" imgH="380880" progId="Equation.DSMT4">
                  <p:embed/>
                  <p:pic>
                    <p:nvPicPr>
                      <p:cNvPr id="0" name="Object 13"/>
                      <p:cNvPicPr>
                        <a:picLocks noChangeAspect="1" noChangeArrowheads="1"/>
                      </p:cNvPicPr>
                      <p:nvPr/>
                    </p:nvPicPr>
                    <p:blipFill>
                      <a:blip r:embed="rId9"/>
                      <a:srcRect/>
                      <a:stretch>
                        <a:fillRect/>
                      </a:stretch>
                    </p:blipFill>
                    <p:spPr bwMode="auto">
                      <a:xfrm>
                        <a:off x="6553200" y="2365375"/>
                        <a:ext cx="17668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780050101"/>
              </p:ext>
            </p:extLst>
          </p:nvPr>
        </p:nvGraphicFramePr>
        <p:xfrm>
          <a:off x="6971348" y="2828925"/>
          <a:ext cx="1357312" cy="377825"/>
        </p:xfrm>
        <a:graphic>
          <a:graphicData uri="http://schemas.openxmlformats.org/presentationml/2006/ole">
            <mc:AlternateContent xmlns:mc="http://schemas.openxmlformats.org/markup-compatibility/2006">
              <mc:Choice xmlns:v="urn:schemas-microsoft-com:vml" Requires="v">
                <p:oleObj spid="_x0000_s349204" name="Equation" r:id="rId10" imgW="1257120" imgH="380880" progId="Equation.DSMT4">
                  <p:embed/>
                </p:oleObj>
              </mc:Choice>
              <mc:Fallback>
                <p:oleObj name="Equation" r:id="rId10" imgW="1257120" imgH="380880" progId="Equation.DSMT4">
                  <p:embed/>
                  <p:pic>
                    <p:nvPicPr>
                      <p:cNvPr id="0" name="Object 14"/>
                      <p:cNvPicPr>
                        <a:picLocks noChangeAspect="1" noChangeArrowheads="1"/>
                      </p:cNvPicPr>
                      <p:nvPr/>
                    </p:nvPicPr>
                    <p:blipFill>
                      <a:blip r:embed="rId11"/>
                      <a:srcRect/>
                      <a:stretch>
                        <a:fillRect/>
                      </a:stretch>
                    </p:blipFill>
                    <p:spPr bwMode="auto">
                      <a:xfrm>
                        <a:off x="6971348" y="2828925"/>
                        <a:ext cx="13573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81375743"/>
              </p:ext>
            </p:extLst>
          </p:nvPr>
        </p:nvGraphicFramePr>
        <p:xfrm>
          <a:off x="2020888" y="4452938"/>
          <a:ext cx="2633662" cy="2244725"/>
        </p:xfrm>
        <a:graphic>
          <a:graphicData uri="http://schemas.openxmlformats.org/presentationml/2006/ole">
            <mc:AlternateContent xmlns:mc="http://schemas.openxmlformats.org/markup-compatibility/2006">
              <mc:Choice xmlns:v="urn:schemas-microsoft-com:vml" Requires="v">
                <p:oleObj spid="_x0000_s349205" name="Equation" r:id="rId12" imgW="2438280" imgH="2260440" progId="Equation.DSMT4">
                  <p:embed/>
                </p:oleObj>
              </mc:Choice>
              <mc:Fallback>
                <p:oleObj name="Equation" r:id="rId12" imgW="2438280" imgH="2260440" progId="Equation.DSMT4">
                  <p:embed/>
                  <p:pic>
                    <p:nvPicPr>
                      <p:cNvPr id="0" name="Object 10"/>
                      <p:cNvPicPr>
                        <a:picLocks noChangeAspect="1" noChangeArrowheads="1"/>
                      </p:cNvPicPr>
                      <p:nvPr/>
                    </p:nvPicPr>
                    <p:blipFill>
                      <a:blip r:embed="rId13"/>
                      <a:srcRect/>
                      <a:stretch>
                        <a:fillRect/>
                      </a:stretch>
                    </p:blipFill>
                    <p:spPr bwMode="auto">
                      <a:xfrm>
                        <a:off x="2020888" y="4452938"/>
                        <a:ext cx="2633662"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15549369"/>
              </p:ext>
            </p:extLst>
          </p:nvPr>
        </p:nvGraphicFramePr>
        <p:xfrm>
          <a:off x="5341938" y="5157788"/>
          <a:ext cx="1795462" cy="377825"/>
        </p:xfrm>
        <a:graphic>
          <a:graphicData uri="http://schemas.openxmlformats.org/presentationml/2006/ole">
            <mc:AlternateContent xmlns:mc="http://schemas.openxmlformats.org/markup-compatibility/2006">
              <mc:Choice xmlns:v="urn:schemas-microsoft-com:vml" Requires="v">
                <p:oleObj spid="_x0000_s349206" name="Equation" r:id="rId14" imgW="1663560" imgH="380880" progId="Equation.DSMT4">
                  <p:embed/>
                </p:oleObj>
              </mc:Choice>
              <mc:Fallback>
                <p:oleObj name="Equation" r:id="rId14" imgW="1663560" imgH="380880" progId="Equation.DSMT4">
                  <p:embed/>
                  <p:pic>
                    <p:nvPicPr>
                      <p:cNvPr id="0" name=""/>
                      <p:cNvPicPr>
                        <a:picLocks noChangeAspect="1" noChangeArrowheads="1"/>
                      </p:cNvPicPr>
                      <p:nvPr/>
                    </p:nvPicPr>
                    <p:blipFill>
                      <a:blip r:embed="rId15"/>
                      <a:srcRect/>
                      <a:stretch>
                        <a:fillRect/>
                      </a:stretch>
                    </p:blipFill>
                    <p:spPr bwMode="auto">
                      <a:xfrm>
                        <a:off x="5341938" y="5157788"/>
                        <a:ext cx="179546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612097664"/>
              </p:ext>
            </p:extLst>
          </p:nvPr>
        </p:nvGraphicFramePr>
        <p:xfrm>
          <a:off x="5778500" y="5621338"/>
          <a:ext cx="1328738" cy="377825"/>
        </p:xfrm>
        <a:graphic>
          <a:graphicData uri="http://schemas.openxmlformats.org/presentationml/2006/ole">
            <mc:AlternateContent xmlns:mc="http://schemas.openxmlformats.org/markup-compatibility/2006">
              <mc:Choice xmlns:v="urn:schemas-microsoft-com:vml" Requires="v">
                <p:oleObj spid="_x0000_s349207" name="Equation" r:id="rId16" imgW="1231560" imgH="380880" progId="Equation.DSMT4">
                  <p:embed/>
                </p:oleObj>
              </mc:Choice>
              <mc:Fallback>
                <p:oleObj name="Equation" r:id="rId16" imgW="1231560" imgH="380880" progId="Equation.DSMT4">
                  <p:embed/>
                  <p:pic>
                    <p:nvPicPr>
                      <p:cNvPr id="0" name=""/>
                      <p:cNvPicPr>
                        <a:picLocks noChangeAspect="1" noChangeArrowheads="1"/>
                      </p:cNvPicPr>
                      <p:nvPr/>
                    </p:nvPicPr>
                    <p:blipFill>
                      <a:blip r:embed="rId17"/>
                      <a:srcRect/>
                      <a:stretch>
                        <a:fillRect/>
                      </a:stretch>
                    </p:blipFill>
                    <p:spPr bwMode="auto">
                      <a:xfrm>
                        <a:off x="5778500" y="5621338"/>
                        <a:ext cx="13287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 name="Audio 1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74224315"/>
      </p:ext>
    </p:extLst>
  </p:cSld>
  <p:clrMapOvr>
    <a:masterClrMapping/>
  </p:clrMapOvr>
  <mc:AlternateContent xmlns:mc="http://schemas.openxmlformats.org/markup-compatibility/2006">
    <mc:Choice xmlns:p14="http://schemas.microsoft.com/office/powerpoint/2010/main" Requires="p14">
      <p:transition spd="slow" p14:dur="2000" advTm="61728"/>
    </mc:Choice>
    <mc:Fallback>
      <p:transition spd="slow" advTm="6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Rank</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If                   is in row-echelon form,</a:t>
            </a:r>
            <a:br>
              <a:rPr lang="en-US" dirty="0" smtClean="0"/>
            </a:br>
            <a:r>
              <a:rPr lang="en-US" dirty="0" smtClean="0"/>
              <a:t>	the rank of                  must either:</a:t>
            </a:r>
          </a:p>
          <a:p>
            <a:pPr lvl="1"/>
            <a:r>
              <a:rPr lang="en-US" dirty="0" smtClean="0"/>
              <a:t>Equal the rank of </a:t>
            </a:r>
            <a:r>
              <a:rPr lang="en-US" i="1" dirty="0" smtClean="0"/>
              <a:t>A</a:t>
            </a:r>
            <a:r>
              <a:rPr lang="en-US" dirty="0" smtClean="0"/>
              <a:t>, or</a:t>
            </a:r>
          </a:p>
          <a:p>
            <a:pPr lvl="1"/>
            <a:r>
              <a:rPr lang="en-US" dirty="0" smtClean="0"/>
              <a:t> Equal to the rank of </a:t>
            </a:r>
            <a:r>
              <a:rPr lang="en-US" i="1" dirty="0" smtClean="0"/>
              <a:t>A</a:t>
            </a:r>
            <a:r>
              <a:rPr lang="en-US" dirty="0" smtClean="0"/>
              <a:t> plus one</a:t>
            </a:r>
            <a:endParaRPr lang="en-US" dirty="0" smtClean="0"/>
          </a:p>
        </p:txBody>
      </p:sp>
      <p:sp>
        <p:nvSpPr>
          <p:cNvPr id="4" name="Footer Placeholder 3"/>
          <p:cNvSpPr>
            <a:spLocks noGrp="1"/>
          </p:cNvSpPr>
          <p:nvPr>
            <p:ph type="ftr" sz="quarter" idx="11"/>
          </p:nvPr>
        </p:nvSpPr>
        <p:spPr/>
        <p:txBody>
          <a:bodyPr/>
          <a:lstStyle/>
          <a:p>
            <a:r>
              <a:rPr lang="en-CA" smtClean="0"/>
              <a:t>Row-ecehlon form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178560821"/>
              </p:ext>
            </p:extLst>
          </p:nvPr>
        </p:nvGraphicFramePr>
        <p:xfrm>
          <a:off x="1194118" y="1625283"/>
          <a:ext cx="935037" cy="415925"/>
        </p:xfrm>
        <a:graphic>
          <a:graphicData uri="http://schemas.openxmlformats.org/presentationml/2006/ole">
            <mc:AlternateContent xmlns:mc="http://schemas.openxmlformats.org/markup-compatibility/2006">
              <mc:Choice xmlns:v="urn:schemas-microsoft-com:vml" Requires="v">
                <p:oleObj spid="_x0000_s350221" name="Equation" r:id="rId6" imgW="787320" imgH="380880" progId="Equation.DSMT4">
                  <p:embed/>
                </p:oleObj>
              </mc:Choice>
              <mc:Fallback>
                <p:oleObj name="Equation" r:id="rId6" imgW="787320" imgH="3808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4118" y="1625283"/>
                        <a:ext cx="9350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45496582"/>
              </p:ext>
            </p:extLst>
          </p:nvPr>
        </p:nvGraphicFramePr>
        <p:xfrm>
          <a:off x="2820988" y="1960563"/>
          <a:ext cx="935037" cy="415925"/>
        </p:xfrm>
        <a:graphic>
          <a:graphicData uri="http://schemas.openxmlformats.org/presentationml/2006/ole">
            <mc:AlternateContent xmlns:mc="http://schemas.openxmlformats.org/markup-compatibility/2006">
              <mc:Choice xmlns:v="urn:schemas-microsoft-com:vml" Requires="v">
                <p:oleObj spid="_x0000_s350222" name="Equation" r:id="rId8" imgW="787320" imgH="380880" progId="Equation.DSMT4">
                  <p:embed/>
                </p:oleObj>
              </mc:Choice>
              <mc:Fallback>
                <p:oleObj name="Equation" r:id="rId8" imgW="787320" imgH="3808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0988" y="1960563"/>
                        <a:ext cx="9350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885379677"/>
              </p:ext>
            </p:extLst>
          </p:nvPr>
        </p:nvGraphicFramePr>
        <p:xfrm>
          <a:off x="2401570" y="3476625"/>
          <a:ext cx="4164013" cy="2055812"/>
        </p:xfrm>
        <a:graphic>
          <a:graphicData uri="http://schemas.openxmlformats.org/presentationml/2006/ole">
            <mc:AlternateContent xmlns:mc="http://schemas.openxmlformats.org/markup-compatibility/2006">
              <mc:Choice xmlns:v="urn:schemas-microsoft-com:vml" Requires="v">
                <p:oleObj spid="_x0000_s350223" name="Equation" r:id="rId9" imgW="3504960" imgH="1879560" progId="Equation.DSMT4">
                  <p:embed/>
                </p:oleObj>
              </mc:Choice>
              <mc:Fallback>
                <p:oleObj name="Equation" r:id="rId9" imgW="3504960" imgH="1879560" progId="Equation.DSMT4">
                  <p:embed/>
                  <p:pic>
                    <p:nvPicPr>
                      <p:cNvPr id="0" name="Object 11"/>
                      <p:cNvPicPr>
                        <a:picLocks noChangeAspect="1" noChangeArrowheads="1"/>
                      </p:cNvPicPr>
                      <p:nvPr/>
                    </p:nvPicPr>
                    <p:blipFill>
                      <a:blip r:embed="rId10"/>
                      <a:srcRect/>
                      <a:stretch>
                        <a:fillRect/>
                      </a:stretch>
                    </p:blipFill>
                    <p:spPr bwMode="auto">
                      <a:xfrm>
                        <a:off x="2401570" y="3476625"/>
                        <a:ext cx="4164013"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707183949"/>
              </p:ext>
            </p:extLst>
          </p:nvPr>
        </p:nvGraphicFramePr>
        <p:xfrm>
          <a:off x="2401570" y="3476625"/>
          <a:ext cx="4164013" cy="2055812"/>
        </p:xfrm>
        <a:graphic>
          <a:graphicData uri="http://schemas.openxmlformats.org/presentationml/2006/ole">
            <mc:AlternateContent xmlns:mc="http://schemas.openxmlformats.org/markup-compatibility/2006">
              <mc:Choice xmlns:v="urn:schemas-microsoft-com:vml" Requires="v">
                <p:oleObj spid="_x0000_s350224" name="Equation" r:id="rId11" imgW="3504960" imgH="1879560" progId="Equation.DSMT4">
                  <p:embed/>
                </p:oleObj>
              </mc:Choice>
              <mc:Fallback>
                <p:oleObj name="Equation" r:id="rId11" imgW="3504960" imgH="187956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01570" y="3476625"/>
                        <a:ext cx="4164013"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21482299"/>
      </p:ext>
    </p:extLst>
  </p:cSld>
  <p:clrMapOvr>
    <a:masterClrMapping/>
  </p:clrMapOvr>
  <mc:AlternateContent xmlns:mc="http://schemas.openxmlformats.org/markup-compatibility/2006">
    <mc:Choice xmlns:p14="http://schemas.microsoft.com/office/powerpoint/2010/main" Requires="p14">
      <p:transition spd="slow" p14:dur="2000" advTm="50241"/>
    </mc:Choice>
    <mc:Fallback>
      <p:transition spd="slow" advTm="50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Rank</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Some consequences assuming                 is in row-echelon form</a:t>
            </a:r>
          </a:p>
          <a:p>
            <a:pPr lvl="1"/>
            <a:r>
              <a:rPr lang="en-US" dirty="0" smtClean="0"/>
              <a:t>If  </a:t>
            </a:r>
            <a:r>
              <a:rPr lang="en-US" i="1" dirty="0" smtClean="0">
                <a:latin typeface="Times New Roman" panose="02020603050405020304" pitchFamily="18" charset="0"/>
              </a:rPr>
              <a:t>A</a:t>
            </a:r>
            <a:r>
              <a:rPr lang="en-US" dirty="0" smtClean="0"/>
              <a:t> is an </a:t>
            </a:r>
            <a:r>
              <a:rPr lang="en-US" i="1" dirty="0" smtClean="0">
                <a:latin typeface="Times New Roman" panose="02020603050405020304" pitchFamily="18" charset="0"/>
              </a:rPr>
              <a:t>m</a:t>
            </a:r>
            <a:r>
              <a:rPr lang="en-US" dirty="0">
                <a:latin typeface="Times New Roman" panose="02020603050405020304" pitchFamily="18" charset="0"/>
              </a:rPr>
              <a:t> × </a:t>
            </a:r>
            <a:r>
              <a:rPr lang="en-US" i="1" dirty="0" smtClean="0">
                <a:latin typeface="Times New Roman" panose="02020603050405020304" pitchFamily="18" charset="0"/>
              </a:rPr>
              <a:t>n</a:t>
            </a:r>
            <a:r>
              <a:rPr lang="en-US" dirty="0" smtClean="0">
                <a:latin typeface="Times New Roman" panose="02020603050405020304" pitchFamily="18" charset="0"/>
              </a:rPr>
              <a:t> </a:t>
            </a:r>
            <a:r>
              <a:rPr lang="en-US" dirty="0" smtClean="0"/>
              <a:t>matrix, then</a:t>
            </a:r>
          </a:p>
          <a:p>
            <a:pPr marL="0" indent="0">
              <a:buNone/>
            </a:pPr>
            <a:endParaRPr lang="en-US" dirty="0" smtClean="0"/>
          </a:p>
          <a:p>
            <a:pPr lvl="1"/>
            <a:r>
              <a:rPr lang="en-US" dirty="0" smtClean="0"/>
              <a:t>Also,</a:t>
            </a:r>
          </a:p>
          <a:p>
            <a:endParaRPr lang="en-US" dirty="0"/>
          </a:p>
          <a:p>
            <a:pPr lvl="1"/>
            <a:r>
              <a:rPr lang="en-US" dirty="0" smtClean="0"/>
              <a:t>If </a:t>
            </a:r>
            <a:r>
              <a:rPr lang="en-US" dirty="0" smtClean="0">
                <a:latin typeface="Times New Roman" panose="02020603050405020304" pitchFamily="18" charset="0"/>
              </a:rPr>
              <a:t>rank( </a:t>
            </a:r>
            <a:r>
              <a:rPr lang="en-US" i="1" dirty="0" smtClean="0">
                <a:latin typeface="Times New Roman" panose="02020603050405020304" pitchFamily="18" charset="0"/>
              </a:rPr>
              <a:t>A</a:t>
            </a:r>
            <a:r>
              <a:rPr lang="en-US" dirty="0" smtClean="0">
                <a:latin typeface="Times New Roman" panose="02020603050405020304" pitchFamily="18" charset="0"/>
              </a:rPr>
              <a:t> ) = </a:t>
            </a:r>
            <a:r>
              <a:rPr lang="en-US" i="1" dirty="0" smtClean="0">
                <a:latin typeface="Times New Roman" panose="02020603050405020304" pitchFamily="18" charset="0"/>
              </a:rPr>
              <a:t>m</a:t>
            </a:r>
            <a:r>
              <a:rPr lang="en-US" dirty="0" smtClean="0"/>
              <a:t>, then </a:t>
            </a:r>
          </a:p>
          <a:p>
            <a:endParaRPr lang="en-US" dirty="0" smtClean="0"/>
          </a:p>
          <a:p>
            <a:pPr marL="457200" lvl="1" indent="0">
              <a:buNone/>
            </a:pPr>
            <a:r>
              <a:rPr lang="en-US" dirty="0"/>
              <a:t>	</a:t>
            </a:r>
            <a:endParaRPr lang="en-US" dirty="0" smtClean="0"/>
          </a:p>
        </p:txBody>
      </p:sp>
      <p:sp>
        <p:nvSpPr>
          <p:cNvPr id="4" name="Footer Placeholder 3"/>
          <p:cNvSpPr>
            <a:spLocks noGrp="1"/>
          </p:cNvSpPr>
          <p:nvPr>
            <p:ph type="ftr" sz="quarter" idx="11"/>
          </p:nvPr>
        </p:nvSpPr>
        <p:spPr/>
        <p:txBody>
          <a:bodyPr/>
          <a:lstStyle/>
          <a:p>
            <a:r>
              <a:rPr lang="en-CA" smtClean="0"/>
              <a:t>Row-ecehlon form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11" name="Object 10"/>
          <p:cNvGraphicFramePr>
            <a:graphicFrameLocks noChangeAspect="1"/>
          </p:cNvGraphicFramePr>
          <p:nvPr>
            <p:extLst>
              <p:ext uri="{D42A27DB-BD31-4B8C-83A1-F6EECF244321}">
                <p14:modId xmlns:p14="http://schemas.microsoft.com/office/powerpoint/2010/main" val="219468722"/>
              </p:ext>
            </p:extLst>
          </p:nvPr>
        </p:nvGraphicFramePr>
        <p:xfrm>
          <a:off x="4518343" y="2029143"/>
          <a:ext cx="2593975" cy="415925"/>
        </p:xfrm>
        <a:graphic>
          <a:graphicData uri="http://schemas.openxmlformats.org/presentationml/2006/ole">
            <mc:AlternateContent xmlns:mc="http://schemas.openxmlformats.org/markup-compatibility/2006">
              <mc:Choice xmlns:v="urn:schemas-microsoft-com:vml" Requires="v">
                <p:oleObj spid="_x0000_s351242" name="Equation" r:id="rId6" imgW="2184120" imgH="380880" progId="Equation.DSMT4">
                  <p:embed/>
                </p:oleObj>
              </mc:Choice>
              <mc:Fallback>
                <p:oleObj name="Equation" r:id="rId6" imgW="2184120" imgH="380880" progId="Equation.DSMT4">
                  <p:embed/>
                  <p:pic>
                    <p:nvPicPr>
                      <p:cNvPr id="0" name=""/>
                      <p:cNvPicPr>
                        <a:picLocks noChangeAspect="1" noChangeArrowheads="1"/>
                      </p:cNvPicPr>
                      <p:nvPr/>
                    </p:nvPicPr>
                    <p:blipFill>
                      <a:blip r:embed="rId7"/>
                      <a:srcRect/>
                      <a:stretch>
                        <a:fillRect/>
                      </a:stretch>
                    </p:blipFill>
                    <p:spPr bwMode="auto">
                      <a:xfrm>
                        <a:off x="4518343" y="2029143"/>
                        <a:ext cx="25939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24620172"/>
              </p:ext>
            </p:extLst>
          </p:nvPr>
        </p:nvGraphicFramePr>
        <p:xfrm>
          <a:off x="1898015" y="2799398"/>
          <a:ext cx="3408363" cy="415925"/>
        </p:xfrm>
        <a:graphic>
          <a:graphicData uri="http://schemas.openxmlformats.org/presentationml/2006/ole">
            <mc:AlternateContent xmlns:mc="http://schemas.openxmlformats.org/markup-compatibility/2006">
              <mc:Choice xmlns:v="urn:schemas-microsoft-com:vml" Requires="v">
                <p:oleObj spid="_x0000_s351243" name="Equation" r:id="rId8" imgW="2869920" imgH="380880" progId="Equation.DSMT4">
                  <p:embed/>
                </p:oleObj>
              </mc:Choice>
              <mc:Fallback>
                <p:oleObj name="Equation" r:id="rId8" imgW="2869920" imgH="380880" progId="Equation.DSMT4">
                  <p:embed/>
                  <p:pic>
                    <p:nvPicPr>
                      <p:cNvPr id="0" name=""/>
                      <p:cNvPicPr>
                        <a:picLocks noChangeAspect="1" noChangeArrowheads="1"/>
                      </p:cNvPicPr>
                      <p:nvPr/>
                    </p:nvPicPr>
                    <p:blipFill>
                      <a:blip r:embed="rId9"/>
                      <a:srcRect/>
                      <a:stretch>
                        <a:fillRect/>
                      </a:stretch>
                    </p:blipFill>
                    <p:spPr bwMode="auto">
                      <a:xfrm>
                        <a:off x="1898015" y="2799398"/>
                        <a:ext cx="34083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282800346"/>
              </p:ext>
            </p:extLst>
          </p:nvPr>
        </p:nvGraphicFramePr>
        <p:xfrm>
          <a:off x="3695700" y="3591243"/>
          <a:ext cx="2036763" cy="415925"/>
        </p:xfrm>
        <a:graphic>
          <a:graphicData uri="http://schemas.openxmlformats.org/presentationml/2006/ole">
            <mc:AlternateContent xmlns:mc="http://schemas.openxmlformats.org/markup-compatibility/2006">
              <mc:Choice xmlns:v="urn:schemas-microsoft-com:vml" Requires="v">
                <p:oleObj spid="_x0000_s351244" name="Equation" r:id="rId10" imgW="1714320" imgH="380880" progId="Equation.DSMT4">
                  <p:embed/>
                </p:oleObj>
              </mc:Choice>
              <mc:Fallback>
                <p:oleObj name="Equation" r:id="rId10" imgW="1714320" imgH="380880" progId="Equation.DSMT4">
                  <p:embed/>
                  <p:pic>
                    <p:nvPicPr>
                      <p:cNvPr id="0" name=""/>
                      <p:cNvPicPr>
                        <a:picLocks noChangeAspect="1" noChangeArrowheads="1"/>
                      </p:cNvPicPr>
                      <p:nvPr/>
                    </p:nvPicPr>
                    <p:blipFill>
                      <a:blip r:embed="rId11"/>
                      <a:srcRect/>
                      <a:stretch>
                        <a:fillRect/>
                      </a:stretch>
                    </p:blipFill>
                    <p:spPr bwMode="auto">
                      <a:xfrm>
                        <a:off x="3695700" y="3591243"/>
                        <a:ext cx="20367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graphicFrame>
        <p:nvGraphicFramePr>
          <p:cNvPr id="14" name="Object 13"/>
          <p:cNvGraphicFramePr>
            <a:graphicFrameLocks noChangeAspect="1"/>
          </p:cNvGraphicFramePr>
          <p:nvPr>
            <p:extLst>
              <p:ext uri="{D42A27DB-BD31-4B8C-83A1-F6EECF244321}">
                <p14:modId xmlns:p14="http://schemas.microsoft.com/office/powerpoint/2010/main" val="2811433539"/>
              </p:ext>
            </p:extLst>
          </p:nvPr>
        </p:nvGraphicFramePr>
        <p:xfrm>
          <a:off x="4511675" y="1651635"/>
          <a:ext cx="936625" cy="415925"/>
        </p:xfrm>
        <a:graphic>
          <a:graphicData uri="http://schemas.openxmlformats.org/presentationml/2006/ole">
            <mc:AlternateContent xmlns:mc="http://schemas.openxmlformats.org/markup-compatibility/2006">
              <mc:Choice xmlns:v="urn:schemas-microsoft-com:vml" Requires="v">
                <p:oleObj spid="_x0000_s351245" name="Equation" r:id="rId13" imgW="787320" imgH="380880" progId="Equation.DSMT4">
                  <p:embed/>
                </p:oleObj>
              </mc:Choice>
              <mc:Fallback>
                <p:oleObj name="Equation" r:id="rId13" imgW="787320" imgH="380880" progId="Equation.DSMT4">
                  <p:embed/>
                  <p:pic>
                    <p:nvPicPr>
                      <p:cNvPr id="0" name=""/>
                      <p:cNvPicPr>
                        <a:picLocks noChangeAspect="1" noChangeArrowheads="1"/>
                      </p:cNvPicPr>
                      <p:nvPr/>
                    </p:nvPicPr>
                    <p:blipFill>
                      <a:blip r:embed="rId14"/>
                      <a:srcRect/>
                      <a:stretch>
                        <a:fillRect/>
                      </a:stretch>
                    </p:blipFill>
                    <p:spPr bwMode="auto">
                      <a:xfrm>
                        <a:off x="4511675" y="1651635"/>
                        <a:ext cx="936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571852658"/>
      </p:ext>
    </p:extLst>
  </p:cSld>
  <p:clrMapOvr>
    <a:masterClrMapping/>
  </p:clrMapOvr>
  <mc:AlternateContent xmlns:mc="http://schemas.openxmlformats.org/markup-compatibility/2006">
    <mc:Choice xmlns:p14="http://schemas.microsoft.com/office/powerpoint/2010/main" Requires="p14">
      <p:transition spd="slow" p14:dur="2000" advTm="51767"/>
    </mc:Choice>
    <mc:Fallback>
      <p:transition spd="slow" advTm="51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when an augmented matrix is in row-echelon form</a:t>
            </a:r>
            <a:endParaRPr lang="en-US" dirty="0" smtClean="0"/>
          </a:p>
          <a:p>
            <a:pPr lvl="1"/>
            <a:r>
              <a:rPr lang="en-US" dirty="0" smtClean="0">
                <a:latin typeface="Times New Roman" panose="02020603050405020304" pitchFamily="18" charset="0"/>
              </a:rPr>
              <a:t>Identify augmented matrices that are in row-echelon form</a:t>
            </a:r>
            <a:endParaRPr lang="en-US" dirty="0" smtClean="0">
              <a:latin typeface="Times New Roman" panose="02020603050405020304" pitchFamily="18" charset="0"/>
            </a:endParaRPr>
          </a:p>
          <a:p>
            <a:pPr lvl="1"/>
            <a:r>
              <a:rPr lang="en-US" dirty="0" smtClean="0">
                <a:latin typeface="Times New Roman" panose="02020603050405020304" pitchFamily="18" charset="0"/>
              </a:rPr>
              <a:t>Understand the definition of the rank of a matrix</a:t>
            </a:r>
          </a:p>
          <a:p>
            <a:pPr lvl="1"/>
            <a:r>
              <a:rPr lang="en-US" dirty="0" smtClean="0">
                <a:latin typeface="Times New Roman" panose="02020603050405020304" pitchFamily="18" charset="0"/>
              </a:rPr>
              <a:t>You know that                                          or </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Row-ecehlon form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2586529916"/>
              </p:ext>
            </p:extLst>
          </p:nvPr>
        </p:nvGraphicFramePr>
        <p:xfrm>
          <a:off x="2931795" y="3210878"/>
          <a:ext cx="2562225" cy="377825"/>
        </p:xfrm>
        <a:graphic>
          <a:graphicData uri="http://schemas.openxmlformats.org/presentationml/2006/ole">
            <mc:AlternateContent xmlns:mc="http://schemas.openxmlformats.org/markup-compatibility/2006">
              <mc:Choice xmlns:v="urn:schemas-microsoft-com:vml" Requires="v">
                <p:oleObj spid="_x0000_s352261" name="Equation" r:id="rId5" imgW="2374560" imgH="380880" progId="Equation.DSMT4">
                  <p:embed/>
                </p:oleObj>
              </mc:Choice>
              <mc:Fallback>
                <p:oleObj name="Equation" r:id="rId5" imgW="2374560" imgH="380880" progId="Equation.DSMT4">
                  <p:embed/>
                  <p:pic>
                    <p:nvPicPr>
                      <p:cNvPr id="0" name="Object 13"/>
                      <p:cNvPicPr>
                        <a:picLocks noChangeAspect="1" noChangeArrowheads="1"/>
                      </p:cNvPicPr>
                      <p:nvPr/>
                    </p:nvPicPr>
                    <p:blipFill>
                      <a:blip r:embed="rId6"/>
                      <a:srcRect/>
                      <a:stretch>
                        <a:fillRect/>
                      </a:stretch>
                    </p:blipFill>
                    <p:spPr bwMode="auto">
                      <a:xfrm>
                        <a:off x="2931795" y="3210878"/>
                        <a:ext cx="25622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159487021"/>
              </p:ext>
            </p:extLst>
          </p:nvPr>
        </p:nvGraphicFramePr>
        <p:xfrm>
          <a:off x="5982653" y="3214688"/>
          <a:ext cx="2892425" cy="377825"/>
        </p:xfrm>
        <a:graphic>
          <a:graphicData uri="http://schemas.openxmlformats.org/presentationml/2006/ole">
            <mc:AlternateContent xmlns:mc="http://schemas.openxmlformats.org/markup-compatibility/2006">
              <mc:Choice xmlns:v="urn:schemas-microsoft-com:vml" Requires="v">
                <p:oleObj spid="_x0000_s352262" name="Equation" r:id="rId7" imgW="2679480" imgH="380880" progId="Equation.DSMT4">
                  <p:embed/>
                </p:oleObj>
              </mc:Choice>
              <mc:Fallback>
                <p:oleObj name="Equation" r:id="rId7" imgW="2679480" imgH="380880" progId="Equation.DSMT4">
                  <p:embed/>
                  <p:pic>
                    <p:nvPicPr>
                      <p:cNvPr id="0" name=""/>
                      <p:cNvPicPr>
                        <a:picLocks noChangeAspect="1" noChangeArrowheads="1"/>
                      </p:cNvPicPr>
                      <p:nvPr/>
                    </p:nvPicPr>
                    <p:blipFill>
                      <a:blip r:embed="rId8"/>
                      <a:srcRect/>
                      <a:stretch>
                        <a:fillRect/>
                      </a:stretch>
                    </p:blipFill>
                    <p:spPr bwMode="auto">
                      <a:xfrm>
                        <a:off x="5982653" y="3214688"/>
                        <a:ext cx="28924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35662"/>
    </mc:Choice>
    <mc:Fallback>
      <p:transition spd="slow" advTm="35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a:t>
            </a:r>
            <a:r>
              <a:rPr lang="en-US" dirty="0" smtClean="0"/>
              <a:t>1]	</a:t>
            </a:r>
            <a:r>
              <a:rPr lang="en-US" dirty="0"/>
              <a:t>https://</a:t>
            </a:r>
            <a:r>
              <a:rPr lang="en-US" dirty="0" smtClean="0"/>
              <a:t>en.wikipedia.org/wiki/Row_echelon_form</a:t>
            </a:r>
          </a:p>
          <a:p>
            <a:pPr marL="0" indent="0">
              <a:buNone/>
            </a:pPr>
            <a:r>
              <a:rPr lang="en-US" sz="2000" dirty="0"/>
              <a:t>[2]	https://en.wikipedia.org/wiki/Rank_(linear_algebra)</a:t>
            </a:r>
            <a:endParaRPr lang="en-CA" sz="2000" dirty="0" smtClean="0"/>
          </a:p>
        </p:txBody>
      </p:sp>
      <p:sp>
        <p:nvSpPr>
          <p:cNvPr id="4" name="Footer Placeholder 3"/>
          <p:cNvSpPr>
            <a:spLocks noGrp="1"/>
          </p:cNvSpPr>
          <p:nvPr>
            <p:ph type="ftr" sz="quarter" idx="11"/>
          </p:nvPr>
        </p:nvSpPr>
        <p:spPr/>
        <p:txBody>
          <a:bodyPr/>
          <a:lstStyle/>
          <a:p>
            <a:r>
              <a:rPr lang="en-CA" smtClean="0"/>
              <a:t>Row-ecehlon form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Row-ecehlon form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r>
              <a:rPr lang="en-CA" sz="1800" dirty="0" smtClean="0"/>
              <a:t>.</a:t>
            </a:r>
          </a:p>
          <a:p>
            <a:pPr marL="0" indent="0">
              <a:buNone/>
            </a:pPr>
            <a:endParaRPr lang="en-CA" sz="105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Row-ecehlon form</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17</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Row-ecehlon form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a:t>
            </a:r>
            <a:r>
              <a:rPr lang="en-US" dirty="0" smtClean="0"/>
              <a:t>will</a:t>
            </a:r>
            <a:endParaRPr lang="en-US" dirty="0" smtClean="0"/>
          </a:p>
          <a:p>
            <a:pPr lvl="1"/>
            <a:r>
              <a:rPr lang="en-US" dirty="0" smtClean="0"/>
              <a:t>Define row-echelon form</a:t>
            </a:r>
          </a:p>
          <a:p>
            <a:pPr lvl="1"/>
            <a:r>
              <a:rPr lang="en-US" dirty="0" smtClean="0"/>
              <a:t>Define the rank of an augmented matrix</a:t>
            </a:r>
          </a:p>
          <a:p>
            <a:pPr lvl="1"/>
            <a:r>
              <a:rPr lang="en-US" dirty="0" smtClean="0"/>
              <a:t>Consider some consequences</a:t>
            </a:r>
            <a:endParaRPr lang="en-US" dirty="0" smtClean="0"/>
          </a:p>
        </p:txBody>
      </p:sp>
      <p:sp>
        <p:nvSpPr>
          <p:cNvPr id="4" name="Footer Placeholder 3"/>
          <p:cNvSpPr>
            <a:spLocks noGrp="1"/>
          </p:cNvSpPr>
          <p:nvPr>
            <p:ph type="ftr" sz="quarter" idx="11"/>
          </p:nvPr>
        </p:nvSpPr>
        <p:spPr/>
        <p:txBody>
          <a:bodyPr/>
          <a:lstStyle/>
          <a:p>
            <a:r>
              <a:rPr lang="en-CA" smtClean="0"/>
              <a:t>Row-ecehlon form</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3895"/>
    </mc:Choice>
    <mc:Fallback>
      <p:transition spd="slow" advTm="1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Echelon</a:t>
            </a:r>
            <a:endParaRPr lang="en-CA" dirty="0"/>
          </a:p>
        </p:txBody>
      </p:sp>
      <p:sp>
        <p:nvSpPr>
          <p:cNvPr id="3" name="Content Placeholder 2"/>
          <p:cNvSpPr>
            <a:spLocks noGrp="1"/>
          </p:cNvSpPr>
          <p:nvPr>
            <p:ph idx="1"/>
          </p:nvPr>
        </p:nvSpPr>
        <p:spPr/>
        <p:txBody>
          <a:bodyPr/>
          <a:lstStyle/>
          <a:p>
            <a:r>
              <a:rPr lang="en-US" dirty="0" smtClean="0"/>
              <a:t>A fleet of ships is said to be moving </a:t>
            </a:r>
            <a:r>
              <a:rPr lang="en-US" i="1" dirty="0" smtClean="0"/>
              <a:t>in echelon</a:t>
            </a:r>
            <a:r>
              <a:rPr lang="en-US" dirty="0" smtClean="0"/>
              <a:t> if each subsequent ship is behind and to the same side of the preceding one</a:t>
            </a:r>
          </a:p>
          <a:p>
            <a:pPr lvl="1"/>
            <a:r>
              <a:rPr lang="en-US" dirty="0" smtClean="0"/>
              <a:t>This allowed the fleet to more</a:t>
            </a:r>
            <a:br>
              <a:rPr lang="en-US" dirty="0" smtClean="0"/>
            </a:br>
            <a:r>
              <a:rPr lang="en-US" dirty="0" smtClean="0"/>
              <a:t>quickly</a:t>
            </a:r>
            <a:r>
              <a:rPr lang="en-US" dirty="0"/>
              <a:t> </a:t>
            </a:r>
            <a:r>
              <a:rPr lang="en-US" dirty="0" smtClean="0"/>
              <a:t>respond to a threat,</a:t>
            </a:r>
            <a:br>
              <a:rPr lang="en-US" dirty="0" smtClean="0"/>
            </a:br>
            <a:r>
              <a:rPr lang="en-US" dirty="0" smtClean="0"/>
              <a:t>   in this example,</a:t>
            </a:r>
            <a:r>
              <a:rPr lang="en-CA" dirty="0"/>
              <a:t> </a:t>
            </a:r>
            <a:r>
              <a:rPr lang="en-CA" dirty="0" smtClean="0"/>
              <a:t>to the right</a:t>
            </a:r>
            <a:endParaRPr lang="en-US" dirty="0" smtClean="0"/>
          </a:p>
        </p:txBody>
      </p:sp>
      <p:sp>
        <p:nvSpPr>
          <p:cNvPr id="4" name="Footer Placeholder 3"/>
          <p:cNvSpPr>
            <a:spLocks noGrp="1"/>
          </p:cNvSpPr>
          <p:nvPr>
            <p:ph type="ftr" sz="quarter" idx="11"/>
          </p:nvPr>
        </p:nvSpPr>
        <p:spPr/>
        <p:txBody>
          <a:bodyPr/>
          <a:lstStyle/>
          <a:p>
            <a:r>
              <a:rPr lang="en-CA" smtClean="0"/>
              <a:t>Row-ecehlon form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346116" name="Picture 4" descr="C:\Users\Douglas\Desktop\v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154930" y="2479675"/>
            <a:ext cx="2171700" cy="4183063"/>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75085397"/>
      </p:ext>
    </p:extLst>
  </p:cSld>
  <p:clrMapOvr>
    <a:masterClrMapping/>
  </p:clrMapOvr>
  <mc:AlternateContent xmlns:mc="http://schemas.openxmlformats.org/markup-compatibility/2006">
    <mc:Choice xmlns:p14="http://schemas.microsoft.com/office/powerpoint/2010/main" Requires="p14">
      <p:transition spd="slow" p14:dur="2000" advTm="25936"/>
    </mc:Choice>
    <mc:Fallback>
      <p:transition spd="slow" advTm="25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Echelon</a:t>
            </a:r>
            <a:endParaRPr lang="en-CA" dirty="0"/>
          </a:p>
        </p:txBody>
      </p:sp>
      <p:sp>
        <p:nvSpPr>
          <p:cNvPr id="3" name="Content Placeholder 2"/>
          <p:cNvSpPr>
            <a:spLocks noGrp="1"/>
          </p:cNvSpPr>
          <p:nvPr>
            <p:ph idx="1"/>
          </p:nvPr>
        </p:nvSpPr>
        <p:spPr/>
        <p:txBody>
          <a:bodyPr/>
          <a:lstStyle/>
          <a:p>
            <a:r>
              <a:rPr lang="en-US" dirty="0" smtClean="0"/>
              <a:t>For example, during the Battle of the Nile, Nelson’s ships moved in echelon to better respond to the threat to their right by Napoleon</a:t>
            </a:r>
            <a:endParaRPr lang="en-CA" dirty="0"/>
          </a:p>
        </p:txBody>
      </p:sp>
      <p:sp>
        <p:nvSpPr>
          <p:cNvPr id="4" name="Footer Placeholder 3"/>
          <p:cNvSpPr>
            <a:spLocks noGrp="1"/>
          </p:cNvSpPr>
          <p:nvPr>
            <p:ph type="ftr" sz="quarter" idx="11"/>
          </p:nvPr>
        </p:nvSpPr>
        <p:spPr/>
        <p:txBody>
          <a:bodyPr/>
          <a:lstStyle/>
          <a:p>
            <a:r>
              <a:rPr lang="en-CA" smtClean="0"/>
              <a:t>Row-ecehlon form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3461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6328" t="5097" b="71773"/>
          <a:stretch/>
        </p:blipFill>
        <p:spPr bwMode="auto">
          <a:xfrm>
            <a:off x="3497579" y="2571750"/>
            <a:ext cx="3806191"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41031208"/>
      </p:ext>
    </p:extLst>
  </p:cSld>
  <p:clrMapOvr>
    <a:masterClrMapping/>
  </p:clrMapOvr>
  <mc:AlternateContent xmlns:mc="http://schemas.openxmlformats.org/markup-compatibility/2006">
    <mc:Choice xmlns:p14="http://schemas.microsoft.com/office/powerpoint/2010/main" Requires="p14">
      <p:transition spd="slow" p14:dur="2000" advTm="22076"/>
    </mc:Choice>
    <mc:Fallback>
      <p:transition spd="slow" advTm="22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Augmented matrices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An augmented matrix is said to be in </a:t>
            </a:r>
            <a:r>
              <a:rPr lang="en-US" i="1" dirty="0" smtClean="0">
                <a:latin typeface="Times New Roman" panose="02020603050405020304" pitchFamily="18" charset="0"/>
              </a:rPr>
              <a:t>row-echelon form</a:t>
            </a:r>
            <a:r>
              <a:rPr lang="en-US" dirty="0" smtClean="0">
                <a:latin typeface="Times New Roman" panose="02020603050405020304" pitchFamily="18" charset="0"/>
              </a:rPr>
              <a:t> if:</a:t>
            </a:r>
          </a:p>
          <a:p>
            <a:pPr lvl="1"/>
            <a:r>
              <a:rPr lang="en-US" dirty="0" smtClean="0">
                <a:latin typeface="Times New Roman" panose="02020603050405020304" pitchFamily="18" charset="0"/>
              </a:rPr>
              <a:t>All non-zero rows come first,</a:t>
            </a:r>
            <a:br>
              <a:rPr lang="en-US" dirty="0" smtClean="0">
                <a:latin typeface="Times New Roman" panose="02020603050405020304" pitchFamily="18" charset="0"/>
              </a:rPr>
            </a:br>
            <a:r>
              <a:rPr lang="en-US" dirty="0" smtClean="0">
                <a:latin typeface="Times New Roman" panose="02020603050405020304" pitchFamily="18" charset="0"/>
              </a:rPr>
              <a:t>		followed by all zero rows</a:t>
            </a:r>
          </a:p>
          <a:p>
            <a:pPr lvl="1"/>
            <a:r>
              <a:rPr lang="en-US" dirty="0" smtClean="0">
                <a:latin typeface="Times New Roman" panose="02020603050405020304" pitchFamily="18" charset="0"/>
              </a:rPr>
              <a:t>Each successive non-zero row has more leading zeros than the previous non-zero row</a:t>
            </a:r>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Row-ecehlon form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dirty="0"/>
          </a:p>
        </p:txBody>
      </p:sp>
      <p:graphicFrame>
        <p:nvGraphicFramePr>
          <p:cNvPr id="12" name="Object 11"/>
          <p:cNvGraphicFramePr>
            <a:graphicFrameLocks noChangeAspect="1"/>
          </p:cNvGraphicFramePr>
          <p:nvPr>
            <p:extLst>
              <p:ext uri="{D42A27DB-BD31-4B8C-83A1-F6EECF244321}">
                <p14:modId xmlns:p14="http://schemas.microsoft.com/office/powerpoint/2010/main" val="2478539416"/>
              </p:ext>
            </p:extLst>
          </p:nvPr>
        </p:nvGraphicFramePr>
        <p:xfrm>
          <a:off x="377190" y="3659505"/>
          <a:ext cx="4164013" cy="2055813"/>
        </p:xfrm>
        <a:graphic>
          <a:graphicData uri="http://schemas.openxmlformats.org/presentationml/2006/ole">
            <mc:AlternateContent xmlns:mc="http://schemas.openxmlformats.org/markup-compatibility/2006">
              <mc:Choice xmlns:v="urn:schemas-microsoft-com:vml" Requires="v">
                <p:oleObj spid="_x0000_s295008" name="Equation" r:id="rId6" imgW="3504960" imgH="1879560" progId="Equation.DSMT4">
                  <p:embed/>
                </p:oleObj>
              </mc:Choice>
              <mc:Fallback>
                <p:oleObj name="Equation" r:id="rId6" imgW="3504960" imgH="1879560" progId="Equation.DSMT4">
                  <p:embed/>
                  <p:pic>
                    <p:nvPicPr>
                      <p:cNvPr id="0" name="Object 5"/>
                      <p:cNvPicPr>
                        <a:picLocks noChangeAspect="1" noChangeArrowheads="1"/>
                      </p:cNvPicPr>
                      <p:nvPr/>
                    </p:nvPicPr>
                    <p:blipFill>
                      <a:blip r:embed="rId7"/>
                      <a:srcRect/>
                      <a:stretch>
                        <a:fillRect/>
                      </a:stretch>
                    </p:blipFill>
                    <p:spPr bwMode="auto">
                      <a:xfrm>
                        <a:off x="377190" y="3659505"/>
                        <a:ext cx="4164013"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053128644"/>
              </p:ext>
            </p:extLst>
          </p:nvPr>
        </p:nvGraphicFramePr>
        <p:xfrm>
          <a:off x="4951413" y="3443288"/>
          <a:ext cx="3848100" cy="2473325"/>
        </p:xfrm>
        <a:graphic>
          <a:graphicData uri="http://schemas.openxmlformats.org/presentationml/2006/ole">
            <mc:AlternateContent xmlns:mc="http://schemas.openxmlformats.org/markup-compatibility/2006">
              <mc:Choice xmlns:v="urn:schemas-microsoft-com:vml" Requires="v">
                <p:oleObj spid="_x0000_s295009" name="Equation" r:id="rId8" imgW="3238200" imgH="2260440" progId="Equation.DSMT4">
                  <p:embed/>
                </p:oleObj>
              </mc:Choice>
              <mc:Fallback>
                <p:oleObj name="Equation" r:id="rId8" imgW="3238200" imgH="2260440" progId="Equation.DSMT4">
                  <p:embed/>
                  <p:pic>
                    <p:nvPicPr>
                      <p:cNvPr id="0" name=""/>
                      <p:cNvPicPr>
                        <a:picLocks noChangeAspect="1" noChangeArrowheads="1"/>
                      </p:cNvPicPr>
                      <p:nvPr/>
                    </p:nvPicPr>
                    <p:blipFill>
                      <a:blip r:embed="rId9"/>
                      <a:srcRect/>
                      <a:stretch>
                        <a:fillRect/>
                      </a:stretch>
                    </p:blipFill>
                    <p:spPr bwMode="auto">
                      <a:xfrm>
                        <a:off x="4951413" y="3443288"/>
                        <a:ext cx="38481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 name="Audio 2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35345071"/>
      </p:ext>
    </p:extLst>
  </p:cSld>
  <p:clrMapOvr>
    <a:masterClrMapping/>
  </p:clrMapOvr>
  <mc:AlternateContent xmlns:mc="http://schemas.openxmlformats.org/markup-compatibility/2006">
    <mc:Choice xmlns:p14="http://schemas.microsoft.com/office/powerpoint/2010/main" Requires="p14">
      <p:transition spd="slow" p14:dur="2000" advTm="68341"/>
    </mc:Choice>
    <mc:Fallback>
      <p:transition spd="slow" advTm="68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Augmented matrices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Consequently, we can make some observations:</a:t>
            </a:r>
          </a:p>
          <a:p>
            <a:pPr lvl="1"/>
            <a:r>
              <a:rPr lang="en-US" dirty="0" smtClean="0">
                <a:latin typeface="Times New Roman" panose="02020603050405020304" pitchFamily="18" charset="0"/>
              </a:rPr>
              <a:t>No two rows can have the same number of leading zeros</a:t>
            </a:r>
          </a:p>
          <a:p>
            <a:pPr lvl="1"/>
            <a:r>
              <a:rPr lang="en-US" dirty="0" smtClean="0">
                <a:latin typeface="Times New Roman" panose="02020603050405020304" pitchFamily="18" charset="0"/>
              </a:rPr>
              <a:t>Any column can contain at most one leading non-zero entry</a:t>
            </a:r>
            <a:endParaRPr lang="en-US" dirty="0" smtClean="0">
              <a:latin typeface="Times New Roman" panose="02020603050405020304" pitchFamily="18" charset="0"/>
            </a:endParaRPr>
          </a:p>
          <a:p>
            <a:pPr lvl="1"/>
            <a:r>
              <a:rPr lang="en-US" dirty="0" smtClean="0">
                <a:latin typeface="Times New Roman" panose="02020603050405020304" pitchFamily="18" charset="0"/>
              </a:rPr>
              <a:t>The zero augmented matrix is in row-echelon form</a:t>
            </a:r>
          </a:p>
          <a:p>
            <a:pPr lvl="1"/>
            <a:r>
              <a:rPr lang="en-US" dirty="0" smtClean="0">
                <a:latin typeface="Times New Roman" panose="02020603050405020304" pitchFamily="18" charset="0"/>
              </a:rPr>
              <a:t>An augmented matrix in row-echelon form must be upper triangular</a:t>
            </a:r>
          </a:p>
          <a:p>
            <a:pPr marL="457200" lvl="1" indent="0">
              <a:buNone/>
            </a:pPr>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Row-ecehlon form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dirty="0"/>
          </a:p>
        </p:txBody>
      </p:sp>
      <p:graphicFrame>
        <p:nvGraphicFramePr>
          <p:cNvPr id="12" name="Object 11"/>
          <p:cNvGraphicFramePr>
            <a:graphicFrameLocks noChangeAspect="1"/>
          </p:cNvGraphicFramePr>
          <p:nvPr>
            <p:extLst>
              <p:ext uri="{D42A27DB-BD31-4B8C-83A1-F6EECF244321}">
                <p14:modId xmlns:p14="http://schemas.microsoft.com/office/powerpoint/2010/main" val="3010838951"/>
              </p:ext>
            </p:extLst>
          </p:nvPr>
        </p:nvGraphicFramePr>
        <p:xfrm>
          <a:off x="2537460" y="3979545"/>
          <a:ext cx="4164013" cy="2055813"/>
        </p:xfrm>
        <a:graphic>
          <a:graphicData uri="http://schemas.openxmlformats.org/presentationml/2006/ole">
            <mc:AlternateContent xmlns:mc="http://schemas.openxmlformats.org/markup-compatibility/2006">
              <mc:Choice xmlns:v="urn:schemas-microsoft-com:vml" Requires="v">
                <p:oleObj spid="_x0000_s344073" name="Equation" r:id="rId6" imgW="3504960" imgH="1879560" progId="Equation.DSMT4">
                  <p:embed/>
                </p:oleObj>
              </mc:Choice>
              <mc:Fallback>
                <p:oleObj name="Equation" r:id="rId6" imgW="3504960" imgH="1879560" progId="Equation.DSMT4">
                  <p:embed/>
                  <p:pic>
                    <p:nvPicPr>
                      <p:cNvPr id="0" name=""/>
                      <p:cNvPicPr>
                        <a:picLocks noChangeAspect="1" noChangeArrowheads="1"/>
                      </p:cNvPicPr>
                      <p:nvPr/>
                    </p:nvPicPr>
                    <p:blipFill>
                      <a:blip r:embed="rId7"/>
                      <a:srcRect/>
                      <a:stretch>
                        <a:fillRect/>
                      </a:stretch>
                    </p:blipFill>
                    <p:spPr bwMode="auto">
                      <a:xfrm>
                        <a:off x="2537460" y="3979545"/>
                        <a:ext cx="4164013"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03655176"/>
      </p:ext>
    </p:extLst>
  </p:cSld>
  <p:clrMapOvr>
    <a:masterClrMapping/>
  </p:clrMapOvr>
  <mc:AlternateContent xmlns:mc="http://schemas.openxmlformats.org/markup-compatibility/2006">
    <mc:Choice xmlns:p14="http://schemas.microsoft.com/office/powerpoint/2010/main" Requires="p14">
      <p:transition spd="slow" p14:dur="2000" advTm="104200"/>
    </mc:Choice>
    <mc:Fallback>
      <p:transition spd="slow" advTm="104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Also, if the matrix </a:t>
            </a:r>
            <a:r>
              <a:rPr lang="en-US" i="1" dirty="0" smtClean="0">
                <a:latin typeface="Times New Roman" panose="02020603050405020304" pitchFamily="18" charset="0"/>
              </a:rPr>
              <a:t>A</a:t>
            </a:r>
            <a:r>
              <a:rPr lang="en-US" dirty="0" smtClean="0">
                <a:latin typeface="Times New Roman" panose="02020603050405020304" pitchFamily="18" charset="0"/>
              </a:rPr>
              <a:t> has the following properties:</a:t>
            </a:r>
          </a:p>
          <a:p>
            <a:pPr lvl="1"/>
            <a:r>
              <a:rPr lang="en-US" i="1" dirty="0" smtClean="0">
                <a:latin typeface="Times New Roman" panose="02020603050405020304" pitchFamily="18" charset="0"/>
              </a:rPr>
              <a:t>A</a:t>
            </a:r>
            <a:r>
              <a:rPr lang="en-US" dirty="0" smtClean="0">
                <a:latin typeface="Times New Roman" panose="02020603050405020304" pitchFamily="18" charset="0"/>
              </a:rPr>
              <a:t> is a square diagonal matrix with no zeros on the diagonal</a:t>
            </a:r>
          </a:p>
          <a:p>
            <a:pPr lvl="1"/>
            <a:r>
              <a:rPr lang="en-US" i="1" dirty="0" smtClean="0">
                <a:latin typeface="Times New Roman" panose="02020603050405020304" pitchFamily="18" charset="0"/>
              </a:rPr>
              <a:t>A</a:t>
            </a:r>
            <a:r>
              <a:rPr lang="en-US" dirty="0" smtClean="0">
                <a:latin typeface="Times New Roman" panose="02020603050405020304" pitchFamily="18" charset="0"/>
              </a:rPr>
              <a:t> is a square upper triangular matrix with no zeros on the diagonal</a:t>
            </a:r>
          </a:p>
          <a:p>
            <a:pPr lvl="1"/>
            <a:endParaRPr lang="en-US" i="1" dirty="0">
              <a:latin typeface="Times New Roman" panose="02020603050405020304" pitchFamily="18" charset="0"/>
            </a:endParaRPr>
          </a:p>
          <a:p>
            <a:pPr marL="0" indent="0">
              <a:buNone/>
            </a:pPr>
            <a:r>
              <a:rPr lang="en-US" dirty="0" smtClean="0">
                <a:latin typeface="Times New Roman" panose="02020603050405020304" pitchFamily="18" charset="0"/>
              </a:rPr>
              <a:t>     Then                is an augmented matrix that is already in</a:t>
            </a:r>
            <a:br>
              <a:rPr lang="en-US" dirty="0" smtClean="0">
                <a:latin typeface="Times New Roman" panose="02020603050405020304" pitchFamily="18" charset="0"/>
              </a:rPr>
            </a:br>
            <a:r>
              <a:rPr lang="en-US" dirty="0" smtClean="0">
                <a:latin typeface="Times New Roman" panose="02020603050405020304" pitchFamily="18" charset="0"/>
              </a:rPr>
              <a:t>     row-echelon form for any target vector </a:t>
            </a:r>
            <a:r>
              <a:rPr lang="en-US" b="1" dirty="0" smtClean="0">
                <a:latin typeface="Times New Roman" panose="02020603050405020304" pitchFamily="18" charset="0"/>
              </a:rPr>
              <a:t>b</a:t>
            </a:r>
            <a:endParaRPr lang="en-US" dirty="0">
              <a:latin typeface="Times New Roman" panose="02020603050405020304" pitchFamily="18" charset="0"/>
            </a:endParaRPr>
          </a:p>
          <a:p>
            <a:pPr marL="457200" lvl="1" indent="0">
              <a:buNone/>
            </a:pPr>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997087805"/>
              </p:ext>
            </p:extLst>
          </p:nvPr>
        </p:nvGraphicFramePr>
        <p:xfrm>
          <a:off x="1544638" y="3199130"/>
          <a:ext cx="935037" cy="415925"/>
        </p:xfrm>
        <a:graphic>
          <a:graphicData uri="http://schemas.openxmlformats.org/presentationml/2006/ole">
            <mc:AlternateContent xmlns:mc="http://schemas.openxmlformats.org/markup-compatibility/2006">
              <mc:Choice xmlns:v="urn:schemas-microsoft-com:vml" Requires="v">
                <p:oleObj spid="_x0000_s339993" name="Equation" r:id="rId6" imgW="787320" imgH="380880" progId="Equation.DSMT4">
                  <p:embed/>
                </p:oleObj>
              </mc:Choice>
              <mc:Fallback>
                <p:oleObj name="Equation" r:id="rId6" imgW="787320" imgH="380880" progId="Equation.DSMT4">
                  <p:embed/>
                  <p:pic>
                    <p:nvPicPr>
                      <p:cNvPr id="0" name="Object 5"/>
                      <p:cNvPicPr>
                        <a:picLocks noChangeAspect="1" noChangeArrowheads="1"/>
                      </p:cNvPicPr>
                      <p:nvPr/>
                    </p:nvPicPr>
                    <p:blipFill>
                      <a:blip r:embed="rId7"/>
                      <a:srcRect/>
                      <a:stretch>
                        <a:fillRect/>
                      </a:stretch>
                    </p:blipFill>
                    <p:spPr bwMode="auto">
                      <a:xfrm>
                        <a:off x="1544638" y="3199130"/>
                        <a:ext cx="9350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smtClean="0"/>
              <a:t>Augmented matrices</a:t>
            </a:r>
            <a:endParaRPr lang="en-CA"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Row-ecehlon form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dirty="0"/>
          </a:p>
        </p:txBody>
      </p:sp>
      <p:graphicFrame>
        <p:nvGraphicFramePr>
          <p:cNvPr id="11" name="Object 10"/>
          <p:cNvGraphicFramePr>
            <a:graphicFrameLocks noChangeAspect="1"/>
          </p:cNvGraphicFramePr>
          <p:nvPr>
            <p:extLst>
              <p:ext uri="{D42A27DB-BD31-4B8C-83A1-F6EECF244321}">
                <p14:modId xmlns:p14="http://schemas.microsoft.com/office/powerpoint/2010/main" val="406566262"/>
              </p:ext>
            </p:extLst>
          </p:nvPr>
        </p:nvGraphicFramePr>
        <p:xfrm>
          <a:off x="553085" y="4324033"/>
          <a:ext cx="3514725" cy="1638300"/>
        </p:xfrm>
        <a:graphic>
          <a:graphicData uri="http://schemas.openxmlformats.org/presentationml/2006/ole">
            <mc:AlternateContent xmlns:mc="http://schemas.openxmlformats.org/markup-compatibility/2006">
              <mc:Choice xmlns:v="urn:schemas-microsoft-com:vml" Requires="v">
                <p:oleObj spid="_x0000_s339994" name="Equation" r:id="rId8" imgW="2958840" imgH="1498320" progId="Equation.DSMT4">
                  <p:embed/>
                </p:oleObj>
              </mc:Choice>
              <mc:Fallback>
                <p:oleObj name="Equation" r:id="rId8" imgW="2958840" imgH="1498320" progId="Equation.DSMT4">
                  <p:embed/>
                  <p:pic>
                    <p:nvPicPr>
                      <p:cNvPr id="0" name="Object 11"/>
                      <p:cNvPicPr>
                        <a:picLocks noChangeAspect="1" noChangeArrowheads="1"/>
                      </p:cNvPicPr>
                      <p:nvPr/>
                    </p:nvPicPr>
                    <p:blipFill>
                      <a:blip r:embed="rId9"/>
                      <a:srcRect/>
                      <a:stretch>
                        <a:fillRect/>
                      </a:stretch>
                    </p:blipFill>
                    <p:spPr bwMode="auto">
                      <a:xfrm>
                        <a:off x="553085" y="4324033"/>
                        <a:ext cx="35147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237229760"/>
              </p:ext>
            </p:extLst>
          </p:nvPr>
        </p:nvGraphicFramePr>
        <p:xfrm>
          <a:off x="4765040" y="4316413"/>
          <a:ext cx="3348038" cy="1638300"/>
        </p:xfrm>
        <a:graphic>
          <a:graphicData uri="http://schemas.openxmlformats.org/presentationml/2006/ole">
            <mc:AlternateContent xmlns:mc="http://schemas.openxmlformats.org/markup-compatibility/2006">
              <mc:Choice xmlns:v="urn:schemas-microsoft-com:vml" Requires="v">
                <p:oleObj spid="_x0000_s339995" name="Equation" r:id="rId10" imgW="2819160" imgH="1498320" progId="Equation.DSMT4">
                  <p:embed/>
                </p:oleObj>
              </mc:Choice>
              <mc:Fallback>
                <p:oleObj name="Equation" r:id="rId10" imgW="2819160" imgH="1498320" progId="Equation.DSMT4">
                  <p:embed/>
                  <p:pic>
                    <p:nvPicPr>
                      <p:cNvPr id="0" name=""/>
                      <p:cNvPicPr>
                        <a:picLocks noChangeAspect="1" noChangeArrowheads="1"/>
                      </p:cNvPicPr>
                      <p:nvPr/>
                    </p:nvPicPr>
                    <p:blipFill>
                      <a:blip r:embed="rId11"/>
                      <a:srcRect/>
                      <a:stretch>
                        <a:fillRect/>
                      </a:stretch>
                    </p:blipFill>
                    <p:spPr bwMode="auto">
                      <a:xfrm>
                        <a:off x="4765040" y="4316413"/>
                        <a:ext cx="33480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 name="Audio 1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68329602"/>
      </p:ext>
    </p:extLst>
  </p:cSld>
  <p:clrMapOvr>
    <a:masterClrMapping/>
  </p:clrMapOvr>
  <mc:AlternateContent xmlns:mc="http://schemas.openxmlformats.org/markup-compatibility/2006">
    <mc:Choice xmlns:p14="http://schemas.microsoft.com/office/powerpoint/2010/main" Requires="p14">
      <p:transition spd="slow" p14:dur="2000" advTm="111286"/>
    </mc:Choice>
    <mc:Fallback>
      <p:transition spd="slow" advTm="111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142270" cy="4525963"/>
          </a:xfrm>
        </p:spPr>
        <p:txBody>
          <a:bodyPr/>
          <a:lstStyle/>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2" name="Title 1"/>
          <p:cNvSpPr>
            <a:spLocks noGrp="1"/>
          </p:cNvSpPr>
          <p:nvPr>
            <p:ph type="title"/>
          </p:nvPr>
        </p:nvSpPr>
        <p:spPr/>
        <p:txBody>
          <a:bodyPr/>
          <a:lstStyle/>
          <a:p>
            <a:r>
              <a:rPr lang="en-US" dirty="0" smtClean="0"/>
              <a:t>Examples</a:t>
            </a:r>
            <a:endParaRPr lang="en-CA"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Row-ecehlon form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dirty="0"/>
          </a:p>
        </p:txBody>
      </p:sp>
      <p:graphicFrame>
        <p:nvGraphicFramePr>
          <p:cNvPr id="11" name="Object 10"/>
          <p:cNvGraphicFramePr>
            <a:graphicFrameLocks noChangeAspect="1"/>
          </p:cNvGraphicFramePr>
          <p:nvPr>
            <p:extLst>
              <p:ext uri="{D42A27DB-BD31-4B8C-83A1-F6EECF244321}">
                <p14:modId xmlns:p14="http://schemas.microsoft.com/office/powerpoint/2010/main" val="209342178"/>
              </p:ext>
            </p:extLst>
          </p:nvPr>
        </p:nvGraphicFramePr>
        <p:xfrm>
          <a:off x="1015048" y="1596708"/>
          <a:ext cx="1719262" cy="2470150"/>
        </p:xfrm>
        <a:graphic>
          <a:graphicData uri="http://schemas.openxmlformats.org/presentationml/2006/ole">
            <mc:AlternateContent xmlns:mc="http://schemas.openxmlformats.org/markup-compatibility/2006">
              <mc:Choice xmlns:v="urn:schemas-microsoft-com:vml" Requires="v">
                <p:oleObj spid="_x0000_s345109" name="Equation" r:id="rId6" imgW="1447560" imgH="2260440" progId="Equation.DSMT4">
                  <p:embed/>
                </p:oleObj>
              </mc:Choice>
              <mc:Fallback>
                <p:oleObj name="Equation" r:id="rId6" imgW="1447560" imgH="2260440" progId="Equation.DSMT4">
                  <p:embed/>
                  <p:pic>
                    <p:nvPicPr>
                      <p:cNvPr id="0" name=""/>
                      <p:cNvPicPr>
                        <a:picLocks noChangeAspect="1" noChangeArrowheads="1"/>
                      </p:cNvPicPr>
                      <p:nvPr/>
                    </p:nvPicPr>
                    <p:blipFill>
                      <a:blip r:embed="rId7"/>
                      <a:srcRect/>
                      <a:stretch>
                        <a:fillRect/>
                      </a:stretch>
                    </p:blipFill>
                    <p:spPr bwMode="auto">
                      <a:xfrm>
                        <a:off x="1015048" y="1596708"/>
                        <a:ext cx="1719262"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509365956"/>
              </p:ext>
            </p:extLst>
          </p:nvPr>
        </p:nvGraphicFramePr>
        <p:xfrm>
          <a:off x="718820" y="4507230"/>
          <a:ext cx="3348038" cy="1638300"/>
        </p:xfrm>
        <a:graphic>
          <a:graphicData uri="http://schemas.openxmlformats.org/presentationml/2006/ole">
            <mc:AlternateContent xmlns:mc="http://schemas.openxmlformats.org/markup-compatibility/2006">
              <mc:Choice xmlns:v="urn:schemas-microsoft-com:vml" Requires="v">
                <p:oleObj spid="_x0000_s345110" name="Equation" r:id="rId8" imgW="2819160" imgH="1498320" progId="Equation.DSMT4">
                  <p:embed/>
                </p:oleObj>
              </mc:Choice>
              <mc:Fallback>
                <p:oleObj name="Equation" r:id="rId8" imgW="2819160" imgH="1498320" progId="Equation.DSMT4">
                  <p:embed/>
                  <p:pic>
                    <p:nvPicPr>
                      <p:cNvPr id="0" name=""/>
                      <p:cNvPicPr>
                        <a:picLocks noChangeAspect="1" noChangeArrowheads="1"/>
                      </p:cNvPicPr>
                      <p:nvPr/>
                    </p:nvPicPr>
                    <p:blipFill>
                      <a:blip r:embed="rId9"/>
                      <a:srcRect/>
                      <a:stretch>
                        <a:fillRect/>
                      </a:stretch>
                    </p:blipFill>
                    <p:spPr bwMode="auto">
                      <a:xfrm>
                        <a:off x="718820" y="4507230"/>
                        <a:ext cx="33480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585610561"/>
              </p:ext>
            </p:extLst>
          </p:nvPr>
        </p:nvGraphicFramePr>
        <p:xfrm>
          <a:off x="4299268" y="1596708"/>
          <a:ext cx="1719262" cy="2470150"/>
        </p:xfrm>
        <a:graphic>
          <a:graphicData uri="http://schemas.openxmlformats.org/presentationml/2006/ole">
            <mc:AlternateContent xmlns:mc="http://schemas.openxmlformats.org/markup-compatibility/2006">
              <mc:Choice xmlns:v="urn:schemas-microsoft-com:vml" Requires="v">
                <p:oleObj spid="_x0000_s345111" name="Equation" r:id="rId10" imgW="1447560" imgH="2260440" progId="Equation.DSMT4">
                  <p:embed/>
                </p:oleObj>
              </mc:Choice>
              <mc:Fallback>
                <p:oleObj name="Equation" r:id="rId10" imgW="1447560" imgH="2260440" progId="Equation.DSMT4">
                  <p:embed/>
                  <p:pic>
                    <p:nvPicPr>
                      <p:cNvPr id="0" name=""/>
                      <p:cNvPicPr>
                        <a:picLocks noChangeAspect="1" noChangeArrowheads="1"/>
                      </p:cNvPicPr>
                      <p:nvPr/>
                    </p:nvPicPr>
                    <p:blipFill>
                      <a:blip r:embed="rId11"/>
                      <a:srcRect/>
                      <a:stretch>
                        <a:fillRect/>
                      </a:stretch>
                    </p:blipFill>
                    <p:spPr bwMode="auto">
                      <a:xfrm>
                        <a:off x="4299268" y="1596708"/>
                        <a:ext cx="1719262"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086289516"/>
              </p:ext>
            </p:extLst>
          </p:nvPr>
        </p:nvGraphicFramePr>
        <p:xfrm>
          <a:off x="6326188" y="1596708"/>
          <a:ext cx="1719262" cy="2470150"/>
        </p:xfrm>
        <a:graphic>
          <a:graphicData uri="http://schemas.openxmlformats.org/presentationml/2006/ole">
            <mc:AlternateContent xmlns:mc="http://schemas.openxmlformats.org/markup-compatibility/2006">
              <mc:Choice xmlns:v="urn:schemas-microsoft-com:vml" Requires="v">
                <p:oleObj spid="_x0000_s345112" name="Equation" r:id="rId12" imgW="1447560" imgH="2260440" progId="Equation.DSMT4">
                  <p:embed/>
                </p:oleObj>
              </mc:Choice>
              <mc:Fallback>
                <p:oleObj name="Equation" r:id="rId12" imgW="1447560" imgH="2260440" progId="Equation.DSMT4">
                  <p:embed/>
                  <p:pic>
                    <p:nvPicPr>
                      <p:cNvPr id="0" name=""/>
                      <p:cNvPicPr>
                        <a:picLocks noChangeAspect="1" noChangeArrowheads="1"/>
                      </p:cNvPicPr>
                      <p:nvPr/>
                    </p:nvPicPr>
                    <p:blipFill>
                      <a:blip r:embed="rId13"/>
                      <a:srcRect/>
                      <a:stretch>
                        <a:fillRect/>
                      </a:stretch>
                    </p:blipFill>
                    <p:spPr bwMode="auto">
                      <a:xfrm>
                        <a:off x="6326188" y="1596708"/>
                        <a:ext cx="1719262"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962753917"/>
              </p:ext>
            </p:extLst>
          </p:nvPr>
        </p:nvGraphicFramePr>
        <p:xfrm>
          <a:off x="4605338" y="4507230"/>
          <a:ext cx="3332162" cy="1638300"/>
        </p:xfrm>
        <a:graphic>
          <a:graphicData uri="http://schemas.openxmlformats.org/presentationml/2006/ole">
            <mc:AlternateContent xmlns:mc="http://schemas.openxmlformats.org/markup-compatibility/2006">
              <mc:Choice xmlns:v="urn:schemas-microsoft-com:vml" Requires="v">
                <p:oleObj spid="_x0000_s345113" name="Equation" r:id="rId14" imgW="2806560" imgH="1498320" progId="Equation.DSMT4">
                  <p:embed/>
                </p:oleObj>
              </mc:Choice>
              <mc:Fallback>
                <p:oleObj name="Equation" r:id="rId14" imgW="2806560" imgH="1498320" progId="Equation.DSMT4">
                  <p:embed/>
                  <p:pic>
                    <p:nvPicPr>
                      <p:cNvPr id="0" name=""/>
                      <p:cNvPicPr>
                        <a:picLocks noChangeAspect="1" noChangeArrowheads="1"/>
                      </p:cNvPicPr>
                      <p:nvPr/>
                    </p:nvPicPr>
                    <p:blipFill>
                      <a:blip r:embed="rId15"/>
                      <a:srcRect/>
                      <a:stretch>
                        <a:fillRect/>
                      </a:stretch>
                    </p:blipFill>
                    <p:spPr bwMode="auto">
                      <a:xfrm>
                        <a:off x="4605338" y="4507230"/>
                        <a:ext cx="3332162"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2458420"/>
      </p:ext>
    </p:extLst>
  </p:cSld>
  <p:clrMapOvr>
    <a:masterClrMapping/>
  </p:clrMapOvr>
  <mc:AlternateContent xmlns:mc="http://schemas.openxmlformats.org/markup-compatibility/2006">
    <mc:Choice xmlns:p14="http://schemas.microsoft.com/office/powerpoint/2010/main" Requires="p14">
      <p:transition spd="slow" p14:dur="2000" advTm="55947"/>
    </mc:Choice>
    <mc:Fallback>
      <p:transition spd="slow" advTm="55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definitions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t>Mathematics courses on linear algebra sometimes require that each non-zero row be divided by the corresponding leading non-zero entry</a:t>
            </a:r>
          </a:p>
          <a:p>
            <a:pPr lvl="1"/>
            <a:r>
              <a:rPr lang="en-US" dirty="0" smtClean="0">
                <a:latin typeface="Times New Roman" panose="02020603050405020304" pitchFamily="18" charset="0"/>
              </a:rPr>
              <a:t>This is inefficient from a computational point-of-view</a:t>
            </a:r>
          </a:p>
          <a:p>
            <a:pPr lvl="1"/>
            <a:r>
              <a:rPr lang="en-US" dirty="0" smtClean="0">
                <a:latin typeface="Times New Roman" panose="02020603050405020304" pitchFamily="18" charset="0"/>
              </a:rPr>
              <a:t>This is not necessary in this course</a:t>
            </a:r>
          </a:p>
          <a:p>
            <a:pPr lvl="1"/>
            <a:r>
              <a:rPr lang="en-US" dirty="0" smtClean="0">
                <a:latin typeface="Times New Roman" panose="02020603050405020304" pitchFamily="18" charset="0"/>
              </a:rPr>
              <a:t>You will not lose any marks if you do,</a:t>
            </a:r>
            <a:br>
              <a:rPr lang="en-US" dirty="0" smtClean="0">
                <a:latin typeface="Times New Roman" panose="02020603050405020304" pitchFamily="18" charset="0"/>
              </a:rPr>
            </a:br>
            <a:r>
              <a:rPr lang="en-US" dirty="0" smtClean="0">
                <a:latin typeface="Times New Roman" panose="02020603050405020304" pitchFamily="18" charset="0"/>
              </a:rPr>
              <a:t> 			you will only waste your time</a:t>
            </a:r>
          </a:p>
          <a:p>
            <a:pPr lvl="1"/>
            <a:endParaRPr lang="en-US" dirty="0">
              <a:latin typeface="Times New Roman" panose="02020603050405020304" pitchFamily="18" charset="0"/>
            </a:endParaRPr>
          </a:p>
          <a:p>
            <a:r>
              <a:rPr lang="en-US" dirty="0" smtClean="0">
                <a:latin typeface="Times New Roman" panose="02020603050405020304" pitchFamily="18" charset="0"/>
              </a:rPr>
              <a:t>You may even be made aware of a reduced–row-echelon form</a:t>
            </a:r>
          </a:p>
          <a:p>
            <a:pPr lvl="1"/>
            <a:r>
              <a:rPr lang="en-US" dirty="0" smtClean="0">
                <a:latin typeface="Times New Roman" panose="02020603050405020304" pitchFamily="18" charset="0"/>
              </a:rPr>
              <a:t>This requires even more work on your part</a:t>
            </a:r>
          </a:p>
          <a:p>
            <a:pPr lvl="1"/>
            <a:r>
              <a:rPr lang="en-US" dirty="0" smtClean="0">
                <a:latin typeface="Times New Roman" panose="02020603050405020304" pitchFamily="18" charset="0"/>
              </a:rPr>
              <a:t>Again, you will not lose any marks,</a:t>
            </a:r>
            <a:br>
              <a:rPr lang="en-US" dirty="0" smtClean="0">
                <a:latin typeface="Times New Roman" panose="02020603050405020304" pitchFamily="18" charset="0"/>
              </a:rPr>
            </a:br>
            <a:r>
              <a:rPr lang="en-US" dirty="0" smtClean="0">
                <a:latin typeface="Times New Roman" panose="02020603050405020304" pitchFamily="18" charset="0"/>
              </a:rPr>
              <a:t>			but you will be wasting your time</a:t>
            </a:r>
            <a:endParaRPr lang="en-US" dirty="0">
              <a:latin typeface="Times New Roman" panose="02020603050405020304" pitchFamily="18" charset="0"/>
            </a:endParaRPr>
          </a:p>
          <a:p>
            <a:pPr marL="457200" lvl="1" indent="0">
              <a:buNone/>
            </a:pPr>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Row-ecehlon form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dirty="0"/>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7358219"/>
      </p:ext>
    </p:extLst>
  </p:cSld>
  <p:clrMapOvr>
    <a:masterClrMapping/>
  </p:clrMapOvr>
  <mc:AlternateContent xmlns:mc="http://schemas.openxmlformats.org/markup-compatibility/2006">
    <mc:Choice xmlns:p14="http://schemas.microsoft.com/office/powerpoint/2010/main" Requires="p14">
      <p:transition spd="slow" p14:dur="2000" advTm="66200"/>
    </mc:Choice>
    <mc:Fallback>
      <p:transition spd="slow" advTm="66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8"/>
</p:tagLst>
</file>

<file path=ppt/tags/tag10.xml><?xml version="1.0" encoding="utf-8"?>
<p:tagLst xmlns:a="http://schemas.openxmlformats.org/drawingml/2006/main" xmlns:r="http://schemas.openxmlformats.org/officeDocument/2006/relationships" xmlns:p="http://schemas.openxmlformats.org/presentationml/2006/main">
  <p:tag name="TIMING" val="|11.3|14.2|13.4"/>
</p:tagLst>
</file>

<file path=ppt/tags/tag2.xml><?xml version="1.0" encoding="utf-8"?>
<p:tagLst xmlns:a="http://schemas.openxmlformats.org/drawingml/2006/main" xmlns:r="http://schemas.openxmlformats.org/officeDocument/2006/relationships" xmlns:p="http://schemas.openxmlformats.org/presentationml/2006/main">
  <p:tag name="TIMING" val="|7.5|7.5|9.1|21.4"/>
</p:tagLst>
</file>

<file path=ppt/tags/tag3.xml><?xml version="1.0" encoding="utf-8"?>
<p:tagLst xmlns:a="http://schemas.openxmlformats.org/drawingml/2006/main" xmlns:r="http://schemas.openxmlformats.org/officeDocument/2006/relationships" xmlns:p="http://schemas.openxmlformats.org/presentationml/2006/main">
  <p:tag name="TIMING" val="|4.3|20.8|62.2|7.9"/>
</p:tagLst>
</file>

<file path=ppt/tags/tag4.xml><?xml version="1.0" encoding="utf-8"?>
<p:tagLst xmlns:a="http://schemas.openxmlformats.org/drawingml/2006/main" xmlns:r="http://schemas.openxmlformats.org/officeDocument/2006/relationships" xmlns:p="http://schemas.openxmlformats.org/presentationml/2006/main">
  <p:tag name="TIMING" val="|6.1|7.4|6.6|38.7|25.6"/>
</p:tagLst>
</file>

<file path=ppt/tags/tag5.xml><?xml version="1.0" encoding="utf-8"?>
<p:tagLst xmlns:a="http://schemas.openxmlformats.org/drawingml/2006/main" xmlns:r="http://schemas.openxmlformats.org/officeDocument/2006/relationships" xmlns:p="http://schemas.openxmlformats.org/presentationml/2006/main">
  <p:tag name="TIMING" val="|11.4|9.3|14.3|6.7"/>
</p:tagLst>
</file>

<file path=ppt/tags/tag6.xml><?xml version="1.0" encoding="utf-8"?>
<p:tagLst xmlns:a="http://schemas.openxmlformats.org/drawingml/2006/main" xmlns:r="http://schemas.openxmlformats.org/officeDocument/2006/relationships" xmlns:p="http://schemas.openxmlformats.org/presentationml/2006/main">
  <p:tag name="TIMING" val="|19.7|4|3.8|16.8|11.2|3"/>
</p:tagLst>
</file>

<file path=ppt/tags/tag7.xml><?xml version="1.0" encoding="utf-8"?>
<p:tagLst xmlns:a="http://schemas.openxmlformats.org/drawingml/2006/main" xmlns:r="http://schemas.openxmlformats.org/officeDocument/2006/relationships" xmlns:p="http://schemas.openxmlformats.org/presentationml/2006/main">
  <p:tag name="TIMING" val="|12.7|9.7|5.6|13.8|5.8"/>
</p:tagLst>
</file>

<file path=ppt/tags/tag8.xml><?xml version="1.0" encoding="utf-8"?>
<p:tagLst xmlns:a="http://schemas.openxmlformats.org/drawingml/2006/main" xmlns:r="http://schemas.openxmlformats.org/officeDocument/2006/relationships" xmlns:p="http://schemas.openxmlformats.org/presentationml/2006/main">
  <p:tag name="TIMING" val="|2.2|9.4|8.4|7|7.7|11"/>
</p:tagLst>
</file>

<file path=ppt/tags/tag9.xml><?xml version="1.0" encoding="utf-8"?>
<p:tagLst xmlns:a="http://schemas.openxmlformats.org/drawingml/2006/main" xmlns:r="http://schemas.openxmlformats.org/officeDocument/2006/relationships" xmlns:p="http://schemas.openxmlformats.org/presentationml/2006/main">
  <p:tag name="TIMING" val="|10.4|2.6|4.8|1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32892</TotalTime>
  <Words>598</Words>
  <Application>Microsoft Office PowerPoint</Application>
  <PresentationFormat>On-screen Show (4:3)</PresentationFormat>
  <Paragraphs>123</Paragraphs>
  <Slides>18</Slides>
  <Notes>0</Notes>
  <HiddenSlides>0</HiddenSlides>
  <MMClips>18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Office Theme</vt:lpstr>
      <vt:lpstr>MathType 6.0 Equation</vt:lpstr>
      <vt:lpstr>6.4.5 Row-echelon form and rank</vt:lpstr>
      <vt:lpstr>Introduction</vt:lpstr>
      <vt:lpstr>Echelon</vt:lpstr>
      <vt:lpstr>Echelon</vt:lpstr>
      <vt:lpstr>Augmented matrices</vt:lpstr>
      <vt:lpstr>Augmented matrices</vt:lpstr>
      <vt:lpstr>Augmented matrices</vt:lpstr>
      <vt:lpstr>Examples</vt:lpstr>
      <vt:lpstr>Other definitions</vt:lpstr>
      <vt:lpstr>Rank</vt:lpstr>
      <vt:lpstr>Rank</vt:lpstr>
      <vt:lpstr>Rank</vt:lpstr>
      <vt:lpstr>Rank</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737</cp:revision>
  <dcterms:created xsi:type="dcterms:W3CDTF">2020-04-30T19:27:29Z</dcterms:created>
  <dcterms:modified xsi:type="dcterms:W3CDTF">2020-10-11T21:59:43Z</dcterms:modified>
</cp:coreProperties>
</file>